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CC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2" d="100"/>
          <a:sy n="102" d="100"/>
        </p:scale>
        <p:origin x="-1164" y="-96"/>
      </p:cViewPr>
      <p:guideLst>
        <p:guide orient="horz" pos="4292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67A9-103D-440F-9ED1-E05A1E33073E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CADA-5067-4E39-B7FD-D418F9E6C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67A9-103D-440F-9ED1-E05A1E33073E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CADA-5067-4E39-B7FD-D418F9E6C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67A9-103D-440F-9ED1-E05A1E33073E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CADA-5067-4E39-B7FD-D418F9E6C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67A9-103D-440F-9ED1-E05A1E33073E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CADA-5067-4E39-B7FD-D418F9E6C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67A9-103D-440F-9ED1-E05A1E33073E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CADA-5067-4E39-B7FD-D418F9E6C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67A9-103D-440F-9ED1-E05A1E33073E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CADA-5067-4E39-B7FD-D418F9E6C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67A9-103D-440F-9ED1-E05A1E33073E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CADA-5067-4E39-B7FD-D418F9E6C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67A9-103D-440F-9ED1-E05A1E33073E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CADA-5067-4E39-B7FD-D418F9E6C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67A9-103D-440F-9ED1-E05A1E33073E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CADA-5067-4E39-B7FD-D418F9E6C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67A9-103D-440F-9ED1-E05A1E33073E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CADA-5067-4E39-B7FD-D418F9E6C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67A9-103D-440F-9ED1-E05A1E33073E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CADA-5067-4E39-B7FD-D418F9E6C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167A9-103D-440F-9ED1-E05A1E33073E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5CADA-5067-4E39-B7FD-D418F9E6CB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K-PA-Pico front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836712"/>
            <a:ext cx="3491880" cy="2282331"/>
          </a:xfrm>
          <a:prstGeom prst="rect">
            <a:avLst/>
          </a:prstGeom>
        </p:spPr>
      </p:pic>
      <p:pic>
        <p:nvPicPr>
          <p:cNvPr id="5" name="Picture 4" descr="Picoamme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337" y="764704"/>
            <a:ext cx="4145917" cy="2736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166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VK-PA-Pico Power Analyzer</a:t>
            </a:r>
          </a:p>
          <a:p>
            <a:pPr algn="ctr"/>
            <a:r>
              <a:rPr lang="en-US" dirty="0" err="1" smtClean="0"/>
              <a:t>Picoammeter</a:t>
            </a:r>
            <a:r>
              <a:rPr lang="en-US" dirty="0" smtClean="0"/>
              <a:t> Mode - </a:t>
            </a:r>
            <a:r>
              <a:rPr lang="en-US" dirty="0" smtClean="0"/>
              <a:t>Operating Principle to Measure Short Circuit Current (</a:t>
            </a:r>
            <a:r>
              <a:rPr lang="en-US" dirty="0" err="1" smtClean="0"/>
              <a:t>I</a:t>
            </a:r>
            <a:r>
              <a:rPr lang="en-US" baseline="-25000" dirty="0" err="1" smtClean="0"/>
              <a:t>sc</a:t>
            </a:r>
            <a:r>
              <a:rPr lang="en-US" dirty="0" smtClean="0"/>
              <a:t>) of Solar Cell</a:t>
            </a:r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0" y="2656286"/>
            <a:ext cx="7259009" cy="3653034"/>
            <a:chOff x="0" y="2656286"/>
            <a:chExt cx="7259009" cy="3653034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6907821" y="3340362"/>
              <a:ext cx="0" cy="28983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5357211" y="2693788"/>
              <a:ext cx="1843453" cy="898602"/>
              <a:chOff x="3707904" y="3538510"/>
              <a:chExt cx="1843453" cy="898602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814418" y="3933056"/>
                <a:ext cx="1513666" cy="504056"/>
                <a:chOff x="3814418" y="3933056"/>
                <a:chExt cx="1513666" cy="504056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4318474" y="3933056"/>
                  <a:ext cx="1008112" cy="50405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814418" y="3933056"/>
                  <a:ext cx="429778" cy="50405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ounded Rectangle 9"/>
                <p:cNvSpPr/>
                <p:nvPr/>
              </p:nvSpPr>
              <p:spPr>
                <a:xfrm>
                  <a:off x="4067944" y="4005064"/>
                  <a:ext cx="1008112" cy="360040"/>
                </a:xfrm>
                <a:prstGeom prst="round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5179815" y="3933056"/>
                  <a:ext cx="144016" cy="5040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3814418" y="3933056"/>
                  <a:ext cx="14401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3815916" y="3933056"/>
                  <a:ext cx="1512168" cy="5040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5119309" y="364502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707904" y="3538510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-</a:t>
                </a:r>
                <a:endParaRPr lang="en-US" sz="28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645243" y="265628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Solar Cell</a:t>
              </a:r>
              <a:endParaRPr lang="en-US" dirty="0"/>
            </a:p>
          </p:txBody>
        </p:sp>
        <p:sp>
          <p:nvSpPr>
            <p:cNvPr id="23" name="Freeform 22"/>
            <p:cNvSpPr/>
            <p:nvPr/>
          </p:nvSpPr>
          <p:spPr>
            <a:xfrm flipH="1">
              <a:off x="4342127" y="5498005"/>
              <a:ext cx="1202351" cy="735320"/>
            </a:xfrm>
            <a:custGeom>
              <a:avLst/>
              <a:gdLst>
                <a:gd name="connsiteX0" fmla="*/ 361950 w 361950"/>
                <a:gd name="connsiteY0" fmla="*/ 0 h 944880"/>
                <a:gd name="connsiteX1" fmla="*/ 0 w 361950"/>
                <a:gd name="connsiteY1" fmla="*/ 0 h 944880"/>
                <a:gd name="connsiteX2" fmla="*/ 0 w 361950"/>
                <a:gd name="connsiteY2" fmla="*/ 944880 h 94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950" h="944880">
                  <a:moveTo>
                    <a:pt x="361950" y="0"/>
                  </a:moveTo>
                  <a:lnTo>
                    <a:pt x="0" y="0"/>
                  </a:lnTo>
                  <a:lnTo>
                    <a:pt x="0" y="94488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 flipH="1">
              <a:off x="5435629" y="6237312"/>
              <a:ext cx="216033" cy="72008"/>
              <a:chOff x="2157640" y="6597352"/>
              <a:chExt cx="216024" cy="72008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2157640" y="6597352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193355" y="6621162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231713" y="6645550"/>
                <a:ext cx="7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248048" y="6669360"/>
                <a:ext cx="36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Freeform 31"/>
            <p:cNvSpPr/>
            <p:nvPr/>
          </p:nvSpPr>
          <p:spPr>
            <a:xfrm>
              <a:off x="4709626" y="3388684"/>
              <a:ext cx="832514" cy="1589964"/>
            </a:xfrm>
            <a:custGeom>
              <a:avLst/>
              <a:gdLst>
                <a:gd name="connsiteX0" fmla="*/ 0 w 832514"/>
                <a:gd name="connsiteY0" fmla="*/ 1589964 h 1589964"/>
                <a:gd name="connsiteX1" fmla="*/ 832514 w 832514"/>
                <a:gd name="connsiteY1" fmla="*/ 1589964 h 1589964"/>
                <a:gd name="connsiteX2" fmla="*/ 832514 w 832514"/>
                <a:gd name="connsiteY2" fmla="*/ 0 h 158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2514" h="1589964">
                  <a:moveTo>
                    <a:pt x="0" y="1589964"/>
                  </a:moveTo>
                  <a:lnTo>
                    <a:pt x="832514" y="1589964"/>
                  </a:lnTo>
                  <a:lnTo>
                    <a:pt x="832514" y="0"/>
                  </a:lnTo>
                </a:path>
              </a:pathLst>
            </a:custGeom>
            <a:ln w="12700">
              <a:solidFill>
                <a:schemeClr val="tx1"/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 flipH="1">
              <a:off x="2209191" y="6235156"/>
              <a:ext cx="216033" cy="72008"/>
              <a:chOff x="2157640" y="6597352"/>
              <a:chExt cx="216024" cy="72008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2157640" y="6597352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193355" y="6621162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231713" y="6645550"/>
                <a:ext cx="7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2248048" y="6669360"/>
                <a:ext cx="36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 flipH="1">
              <a:off x="6800213" y="6235156"/>
              <a:ext cx="216033" cy="72008"/>
              <a:chOff x="2157640" y="6597352"/>
              <a:chExt cx="216024" cy="72008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2157640" y="6597352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193355" y="6621162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231713" y="6645550"/>
                <a:ext cx="7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2248048" y="6669360"/>
                <a:ext cx="36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 flipH="1" flipV="1">
              <a:off x="1728056" y="5245229"/>
              <a:ext cx="1368152" cy="0"/>
            </a:xfrm>
            <a:prstGeom prst="line">
              <a:avLst/>
            </a:prstGeom>
            <a:ln w="12700"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Freeform 46"/>
            <p:cNvSpPr/>
            <p:nvPr/>
          </p:nvSpPr>
          <p:spPr>
            <a:xfrm>
              <a:off x="1732321" y="5631495"/>
              <a:ext cx="583406" cy="602457"/>
            </a:xfrm>
            <a:custGeom>
              <a:avLst/>
              <a:gdLst>
                <a:gd name="connsiteX0" fmla="*/ 583406 w 583406"/>
                <a:gd name="connsiteY0" fmla="*/ 602457 h 602457"/>
                <a:gd name="connsiteX1" fmla="*/ 583406 w 583406"/>
                <a:gd name="connsiteY1" fmla="*/ 0 h 602457"/>
                <a:gd name="connsiteX2" fmla="*/ 0 w 583406"/>
                <a:gd name="connsiteY2" fmla="*/ 0 h 60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3406" h="602457">
                  <a:moveTo>
                    <a:pt x="583406" y="602457"/>
                  </a:moveTo>
                  <a:lnTo>
                    <a:pt x="583406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0" y="5157192"/>
              <a:ext cx="17636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To Analog to Digital Converter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724128" y="5027691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 V</a:t>
              </a:r>
              <a:endParaRPr lang="en-US" dirty="0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652120" y="4797152"/>
              <a:ext cx="304800" cy="301897"/>
            </a:xfrm>
            <a:custGeom>
              <a:avLst/>
              <a:gdLst>
                <a:gd name="connsiteX0" fmla="*/ 304800 w 304800"/>
                <a:gd name="connsiteY0" fmla="*/ 301897 h 301897"/>
                <a:gd name="connsiteX1" fmla="*/ 238034 w 304800"/>
                <a:gd name="connsiteY1" fmla="*/ 95795 h 301897"/>
                <a:gd name="connsiteX2" fmla="*/ 0 w 304800"/>
                <a:gd name="connsiteY2" fmla="*/ 0 h 30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301897">
                  <a:moveTo>
                    <a:pt x="304800" y="301897"/>
                  </a:moveTo>
                  <a:cubicBezTo>
                    <a:pt x="296817" y="224004"/>
                    <a:pt x="288834" y="146111"/>
                    <a:pt x="238034" y="95795"/>
                  </a:cubicBezTo>
                  <a:cubicBezTo>
                    <a:pt x="187234" y="45479"/>
                    <a:pt x="93617" y="22739"/>
                    <a:pt x="0" y="0"/>
                  </a:cubicBezTo>
                </a:path>
              </a:pathLst>
            </a:custGeom>
            <a:ln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 flipV="1">
              <a:off x="5652120" y="5373216"/>
              <a:ext cx="304800" cy="302813"/>
            </a:xfrm>
            <a:custGeom>
              <a:avLst/>
              <a:gdLst>
                <a:gd name="connsiteX0" fmla="*/ 304800 w 304800"/>
                <a:gd name="connsiteY0" fmla="*/ 301897 h 301897"/>
                <a:gd name="connsiteX1" fmla="*/ 238034 w 304800"/>
                <a:gd name="connsiteY1" fmla="*/ 95795 h 301897"/>
                <a:gd name="connsiteX2" fmla="*/ 0 w 304800"/>
                <a:gd name="connsiteY2" fmla="*/ 0 h 30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301897">
                  <a:moveTo>
                    <a:pt x="304800" y="301897"/>
                  </a:moveTo>
                  <a:cubicBezTo>
                    <a:pt x="296817" y="224004"/>
                    <a:pt x="288834" y="146111"/>
                    <a:pt x="238034" y="95795"/>
                  </a:cubicBezTo>
                  <a:cubicBezTo>
                    <a:pt x="187234" y="45479"/>
                    <a:pt x="93617" y="22739"/>
                    <a:pt x="0" y="0"/>
                  </a:cubicBezTo>
                </a:path>
              </a:pathLst>
            </a:custGeom>
            <a:ln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508104" y="3663686"/>
              <a:ext cx="144016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 V</a:t>
              </a:r>
              <a:r>
                <a:rPr lang="en-US" sz="1600" dirty="0" smtClean="0"/>
                <a:t/>
              </a:r>
              <a:br>
                <a:rPr lang="en-US" sz="1600" dirty="0" smtClean="0"/>
              </a:br>
              <a:r>
                <a:rPr lang="en-US" sz="1400" dirty="0" smtClean="0"/>
                <a:t>(Short Circuit condition)</a:t>
              </a:r>
              <a:endParaRPr lang="en-US" sz="1400" dirty="0"/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6516216" y="3858408"/>
              <a:ext cx="360000" cy="0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>
              <a:off x="5580112" y="3858408"/>
              <a:ext cx="360040" cy="0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/>
            <p:cNvGrpSpPr/>
            <p:nvPr/>
          </p:nvGrpSpPr>
          <p:grpSpPr>
            <a:xfrm>
              <a:off x="2808176" y="3719153"/>
              <a:ext cx="2232248" cy="2376264"/>
              <a:chOff x="2808176" y="3719153"/>
              <a:chExt cx="2232248" cy="2376264"/>
            </a:xfrm>
          </p:grpSpPr>
          <p:sp>
            <p:nvSpPr>
              <p:cNvPr id="20" name="Isosceles Triangle 19"/>
              <p:cNvSpPr/>
              <p:nvPr/>
            </p:nvSpPr>
            <p:spPr>
              <a:xfrm rot="16200000" flipH="1">
                <a:off x="3533139" y="4868504"/>
                <a:ext cx="864096" cy="756115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 flipH="1">
                <a:off x="3096208" y="4370291"/>
                <a:ext cx="1615506" cy="876300"/>
              </a:xfrm>
              <a:custGeom>
                <a:avLst/>
                <a:gdLst>
                  <a:gd name="connsiteX0" fmla="*/ 1116330 w 1615440"/>
                  <a:gd name="connsiteY0" fmla="*/ 876300 h 876300"/>
                  <a:gd name="connsiteX1" fmla="*/ 1615440 w 1615440"/>
                  <a:gd name="connsiteY1" fmla="*/ 876300 h 876300"/>
                  <a:gd name="connsiteX2" fmla="*/ 1615440 w 1615440"/>
                  <a:gd name="connsiteY2" fmla="*/ 0 h 876300"/>
                  <a:gd name="connsiteX3" fmla="*/ 0 w 1615440"/>
                  <a:gd name="connsiteY3" fmla="*/ 0 h 876300"/>
                  <a:gd name="connsiteX4" fmla="*/ 0 w 1615440"/>
                  <a:gd name="connsiteY4" fmla="*/ 609600 h 876300"/>
                  <a:gd name="connsiteX5" fmla="*/ 381000 w 1615440"/>
                  <a:gd name="connsiteY5" fmla="*/ 609600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5440" h="876300">
                    <a:moveTo>
                      <a:pt x="1116330" y="876300"/>
                    </a:moveTo>
                    <a:lnTo>
                      <a:pt x="1615440" y="876300"/>
                    </a:lnTo>
                    <a:lnTo>
                      <a:pt x="1615440" y="0"/>
                    </a:lnTo>
                    <a:lnTo>
                      <a:pt x="0" y="0"/>
                    </a:lnTo>
                    <a:lnTo>
                      <a:pt x="0" y="609600"/>
                    </a:lnTo>
                    <a:lnTo>
                      <a:pt x="381000" y="609600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 flipH="1">
                <a:off x="3695146" y="4295217"/>
                <a:ext cx="432066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744280" y="4367225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</a:t>
                </a:r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808176" y="3719153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Feedback Ammeter</a:t>
                </a:r>
                <a:endParaRPr lang="en-US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2880184" y="4079193"/>
                <a:ext cx="2160240" cy="2016224"/>
              </a:xfrm>
              <a:prstGeom prst="roundRect">
                <a:avLst>
                  <a:gd name="adj" fmla="val 5828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9" name="Straight Arrow Connector 68"/>
            <p:cNvCxnSpPr/>
            <p:nvPr/>
          </p:nvCxnSpPr>
          <p:spPr>
            <a:xfrm>
              <a:off x="6909117" y="4833176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6970977" y="474116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MPPT Ad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0985" y="620688"/>
            <a:ext cx="4753503" cy="1944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VK-PA-Pico Power Analyzer</a:t>
            </a:r>
          </a:p>
          <a:p>
            <a:pPr algn="ctr"/>
            <a:r>
              <a:rPr lang="en-US" dirty="0" smtClean="0"/>
              <a:t>MPPT Mode - </a:t>
            </a:r>
            <a:r>
              <a:rPr lang="en-US" dirty="0" smtClean="0"/>
              <a:t>Operating Principle</a:t>
            </a:r>
            <a:endParaRPr lang="en-US" dirty="0"/>
          </a:p>
        </p:txBody>
      </p:sp>
      <p:pic>
        <p:nvPicPr>
          <p:cNvPr id="55" name="Picture 54" descr="MP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695047"/>
            <a:ext cx="2736304" cy="1805961"/>
          </a:xfrm>
          <a:prstGeom prst="rect">
            <a:avLst/>
          </a:prstGeom>
        </p:spPr>
      </p:pic>
      <p:pic>
        <p:nvPicPr>
          <p:cNvPr id="53" name="Picture 52" descr="VK-PA-Pico front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2731810" cy="1656184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323528" y="6550223"/>
            <a:ext cx="8496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ADC :- Analog to Digital Converter    DAC :- Digital to Analog Converter</a:t>
            </a:r>
            <a:endParaRPr lang="en-US" sz="1200" dirty="0"/>
          </a:p>
        </p:txBody>
      </p:sp>
      <p:grpSp>
        <p:nvGrpSpPr>
          <p:cNvPr id="115" name="Group 114"/>
          <p:cNvGrpSpPr/>
          <p:nvPr/>
        </p:nvGrpSpPr>
        <p:grpSpPr>
          <a:xfrm>
            <a:off x="0" y="2656286"/>
            <a:ext cx="9324528" cy="3771658"/>
            <a:chOff x="0" y="2656286"/>
            <a:chExt cx="9324528" cy="3771658"/>
          </a:xfrm>
        </p:grpSpPr>
        <p:sp>
          <p:nvSpPr>
            <p:cNvPr id="108" name="Freeform 107"/>
            <p:cNvSpPr/>
            <p:nvPr/>
          </p:nvSpPr>
          <p:spPr>
            <a:xfrm>
              <a:off x="7809722" y="4208106"/>
              <a:ext cx="755780" cy="494523"/>
            </a:xfrm>
            <a:custGeom>
              <a:avLst/>
              <a:gdLst>
                <a:gd name="connsiteX0" fmla="*/ 755780 w 755780"/>
                <a:gd name="connsiteY0" fmla="*/ 0 h 494523"/>
                <a:gd name="connsiteX1" fmla="*/ 755780 w 755780"/>
                <a:gd name="connsiteY1" fmla="*/ 0 h 494523"/>
                <a:gd name="connsiteX2" fmla="*/ 0 w 755780"/>
                <a:gd name="connsiteY2" fmla="*/ 0 h 494523"/>
                <a:gd name="connsiteX3" fmla="*/ 0 w 755780"/>
                <a:gd name="connsiteY3" fmla="*/ 494523 h 49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5780" h="494523">
                  <a:moveTo>
                    <a:pt x="755780" y="0"/>
                  </a:moveTo>
                  <a:lnTo>
                    <a:pt x="755780" y="0"/>
                  </a:lnTo>
                  <a:lnTo>
                    <a:pt x="0" y="0"/>
                  </a:lnTo>
                  <a:lnTo>
                    <a:pt x="0" y="494523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68707" y="265628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Solar Cell</a:t>
              </a:r>
              <a:endParaRPr lang="en-US" dirty="0"/>
            </a:p>
          </p:txBody>
        </p:sp>
        <p:sp>
          <p:nvSpPr>
            <p:cNvPr id="20" name="Isosceles Triangle 19"/>
            <p:cNvSpPr/>
            <p:nvPr/>
          </p:nvSpPr>
          <p:spPr>
            <a:xfrm rot="16200000" flipH="1">
              <a:off x="2056603" y="4868504"/>
              <a:ext cx="864096" cy="75611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flipH="1">
              <a:off x="1619672" y="4370291"/>
              <a:ext cx="1615506" cy="876300"/>
            </a:xfrm>
            <a:custGeom>
              <a:avLst/>
              <a:gdLst>
                <a:gd name="connsiteX0" fmla="*/ 1116330 w 1615440"/>
                <a:gd name="connsiteY0" fmla="*/ 876300 h 876300"/>
                <a:gd name="connsiteX1" fmla="*/ 1615440 w 1615440"/>
                <a:gd name="connsiteY1" fmla="*/ 876300 h 876300"/>
                <a:gd name="connsiteX2" fmla="*/ 1615440 w 1615440"/>
                <a:gd name="connsiteY2" fmla="*/ 0 h 876300"/>
                <a:gd name="connsiteX3" fmla="*/ 0 w 1615440"/>
                <a:gd name="connsiteY3" fmla="*/ 0 h 876300"/>
                <a:gd name="connsiteX4" fmla="*/ 0 w 1615440"/>
                <a:gd name="connsiteY4" fmla="*/ 609600 h 876300"/>
                <a:gd name="connsiteX5" fmla="*/ 381000 w 1615440"/>
                <a:gd name="connsiteY5" fmla="*/ 6096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5440" h="876300">
                  <a:moveTo>
                    <a:pt x="1116330" y="876300"/>
                  </a:moveTo>
                  <a:lnTo>
                    <a:pt x="1615440" y="876300"/>
                  </a:lnTo>
                  <a:lnTo>
                    <a:pt x="1615440" y="0"/>
                  </a:lnTo>
                  <a:lnTo>
                    <a:pt x="0" y="0"/>
                  </a:lnTo>
                  <a:lnTo>
                    <a:pt x="0" y="609600"/>
                  </a:lnTo>
                  <a:lnTo>
                    <a:pt x="381000" y="60960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flipH="1">
              <a:off x="2218610" y="4295217"/>
              <a:ext cx="432066" cy="144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 flipH="1">
              <a:off x="2865591" y="5498005"/>
              <a:ext cx="1202351" cy="735320"/>
            </a:xfrm>
            <a:custGeom>
              <a:avLst/>
              <a:gdLst>
                <a:gd name="connsiteX0" fmla="*/ 361950 w 361950"/>
                <a:gd name="connsiteY0" fmla="*/ 0 h 944880"/>
                <a:gd name="connsiteX1" fmla="*/ 0 w 361950"/>
                <a:gd name="connsiteY1" fmla="*/ 0 h 944880"/>
                <a:gd name="connsiteX2" fmla="*/ 0 w 361950"/>
                <a:gd name="connsiteY2" fmla="*/ 944880 h 94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950" h="944880">
                  <a:moveTo>
                    <a:pt x="361950" y="0"/>
                  </a:moveTo>
                  <a:lnTo>
                    <a:pt x="0" y="0"/>
                  </a:lnTo>
                  <a:lnTo>
                    <a:pt x="0" y="94488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29"/>
            <p:cNvGrpSpPr/>
            <p:nvPr/>
          </p:nvGrpSpPr>
          <p:grpSpPr>
            <a:xfrm flipH="1">
              <a:off x="3959093" y="6237312"/>
              <a:ext cx="216033" cy="72008"/>
              <a:chOff x="2157640" y="6597352"/>
              <a:chExt cx="216024" cy="72008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2157640" y="6597352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193355" y="6621162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231713" y="6645550"/>
                <a:ext cx="7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248048" y="6669360"/>
                <a:ext cx="36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Freeform 31"/>
            <p:cNvSpPr/>
            <p:nvPr/>
          </p:nvSpPr>
          <p:spPr>
            <a:xfrm>
              <a:off x="3233090" y="3388684"/>
              <a:ext cx="832514" cy="1589964"/>
            </a:xfrm>
            <a:custGeom>
              <a:avLst/>
              <a:gdLst>
                <a:gd name="connsiteX0" fmla="*/ 0 w 832514"/>
                <a:gd name="connsiteY0" fmla="*/ 1589964 h 1589964"/>
                <a:gd name="connsiteX1" fmla="*/ 832514 w 832514"/>
                <a:gd name="connsiteY1" fmla="*/ 1589964 h 1589964"/>
                <a:gd name="connsiteX2" fmla="*/ 832514 w 832514"/>
                <a:gd name="connsiteY2" fmla="*/ 0 h 158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2514" h="1589964">
                  <a:moveTo>
                    <a:pt x="0" y="1589964"/>
                  </a:moveTo>
                  <a:lnTo>
                    <a:pt x="832514" y="1589964"/>
                  </a:lnTo>
                  <a:lnTo>
                    <a:pt x="832514" y="0"/>
                  </a:lnTo>
                </a:path>
              </a:pathLst>
            </a:custGeom>
            <a:ln w="12700">
              <a:solidFill>
                <a:schemeClr val="tx1"/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32"/>
            <p:cNvGrpSpPr/>
            <p:nvPr/>
          </p:nvGrpSpPr>
          <p:grpSpPr>
            <a:xfrm flipH="1">
              <a:off x="732655" y="6235156"/>
              <a:ext cx="216033" cy="72008"/>
              <a:chOff x="2157640" y="6597352"/>
              <a:chExt cx="216024" cy="72008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2157640" y="6597352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193355" y="6621162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231713" y="6645550"/>
                <a:ext cx="7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2248048" y="6669360"/>
                <a:ext cx="36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37"/>
            <p:cNvGrpSpPr/>
            <p:nvPr/>
          </p:nvGrpSpPr>
          <p:grpSpPr>
            <a:xfrm flipH="1">
              <a:off x="5323677" y="6235156"/>
              <a:ext cx="216033" cy="72008"/>
              <a:chOff x="2157640" y="6597352"/>
              <a:chExt cx="216024" cy="72008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2157640" y="6597352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193355" y="6621162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231713" y="6645550"/>
                <a:ext cx="7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2248048" y="6669360"/>
                <a:ext cx="36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 flipH="1" flipV="1">
              <a:off x="251520" y="5245229"/>
              <a:ext cx="1368152" cy="0"/>
            </a:xfrm>
            <a:prstGeom prst="line">
              <a:avLst/>
            </a:prstGeom>
            <a:ln w="12700"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267744" y="436722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55785" y="5631495"/>
              <a:ext cx="583406" cy="602457"/>
            </a:xfrm>
            <a:custGeom>
              <a:avLst/>
              <a:gdLst>
                <a:gd name="connsiteX0" fmla="*/ 583406 w 583406"/>
                <a:gd name="connsiteY0" fmla="*/ 602457 h 602457"/>
                <a:gd name="connsiteX1" fmla="*/ 583406 w 583406"/>
                <a:gd name="connsiteY1" fmla="*/ 0 h 602457"/>
                <a:gd name="connsiteX2" fmla="*/ 0 w 583406"/>
                <a:gd name="connsiteY2" fmla="*/ 0 h 60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3406" h="602457">
                  <a:moveTo>
                    <a:pt x="583406" y="602457"/>
                  </a:moveTo>
                  <a:lnTo>
                    <a:pt x="583406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7504" y="4509120"/>
              <a:ext cx="14036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To ADC</a:t>
              </a:r>
              <a:br>
                <a:rPr lang="en-US" sz="1400" dirty="0" smtClean="0"/>
              </a:br>
              <a:r>
                <a:rPr lang="en-US" sz="1400" dirty="0" smtClean="0"/>
                <a:t>(for Current Reading)</a:t>
              </a:r>
              <a:endParaRPr lang="en-US" sz="1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394317" y="6058612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Feedback Ammeter</a:t>
              </a:r>
              <a:endParaRPr 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403648" y="4079193"/>
              <a:ext cx="2160240" cy="2016224"/>
            </a:xfrm>
            <a:prstGeom prst="roundRect">
              <a:avLst>
                <a:gd name="adj" fmla="val 582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5432581" y="4437112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5494441" y="435087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>
              <a:off x="5429839" y="5471604"/>
              <a:ext cx="1012389" cy="767353"/>
            </a:xfrm>
            <a:custGeom>
              <a:avLst/>
              <a:gdLst>
                <a:gd name="connsiteX0" fmla="*/ 361950 w 361950"/>
                <a:gd name="connsiteY0" fmla="*/ 0 h 944880"/>
                <a:gd name="connsiteX1" fmla="*/ 0 w 361950"/>
                <a:gd name="connsiteY1" fmla="*/ 0 h 944880"/>
                <a:gd name="connsiteX2" fmla="*/ 0 w 361950"/>
                <a:gd name="connsiteY2" fmla="*/ 944880 h 94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950" h="944880">
                  <a:moveTo>
                    <a:pt x="361950" y="0"/>
                  </a:moveTo>
                  <a:lnTo>
                    <a:pt x="0" y="0"/>
                  </a:lnTo>
                  <a:lnTo>
                    <a:pt x="0" y="94488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 flipH="1">
              <a:off x="5432177" y="3394316"/>
              <a:ext cx="933112" cy="1476566"/>
            </a:xfrm>
            <a:custGeom>
              <a:avLst/>
              <a:gdLst>
                <a:gd name="connsiteX0" fmla="*/ 0 w 832514"/>
                <a:gd name="connsiteY0" fmla="*/ 1589964 h 1589964"/>
                <a:gd name="connsiteX1" fmla="*/ 832514 w 832514"/>
                <a:gd name="connsiteY1" fmla="*/ 1589964 h 1589964"/>
                <a:gd name="connsiteX2" fmla="*/ 832514 w 832514"/>
                <a:gd name="connsiteY2" fmla="*/ 0 h 158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2514" h="1589964">
                  <a:moveTo>
                    <a:pt x="0" y="1589964"/>
                  </a:moveTo>
                  <a:lnTo>
                    <a:pt x="832514" y="1589964"/>
                  </a:lnTo>
                  <a:lnTo>
                    <a:pt x="832514" y="0"/>
                  </a:lnTo>
                </a:path>
              </a:pathLst>
            </a:custGeom>
            <a:ln w="12700">
              <a:solidFill>
                <a:schemeClr val="tx1"/>
              </a:solidFill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940152" y="4077072"/>
              <a:ext cx="2160240" cy="2016224"/>
            </a:xfrm>
            <a:prstGeom prst="roundRect">
              <a:avLst>
                <a:gd name="adj" fmla="val 582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6"/>
            <p:cNvGrpSpPr/>
            <p:nvPr/>
          </p:nvGrpSpPr>
          <p:grpSpPr>
            <a:xfrm>
              <a:off x="3880675" y="2693788"/>
              <a:ext cx="1843453" cy="898602"/>
              <a:chOff x="3707904" y="3538510"/>
              <a:chExt cx="1843453" cy="898602"/>
            </a:xfrm>
          </p:grpSpPr>
          <p:grpSp>
            <p:nvGrpSpPr>
              <p:cNvPr id="3" name="Group 13"/>
              <p:cNvGrpSpPr/>
              <p:nvPr/>
            </p:nvGrpSpPr>
            <p:grpSpPr>
              <a:xfrm>
                <a:off x="3814418" y="3933056"/>
                <a:ext cx="1513666" cy="504056"/>
                <a:chOff x="3814418" y="3933056"/>
                <a:chExt cx="1513666" cy="504056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4318474" y="3933056"/>
                  <a:ext cx="1008112" cy="50405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814418" y="3933056"/>
                  <a:ext cx="429778" cy="50405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ounded Rectangle 9"/>
                <p:cNvSpPr/>
                <p:nvPr/>
              </p:nvSpPr>
              <p:spPr>
                <a:xfrm>
                  <a:off x="4067944" y="4005064"/>
                  <a:ext cx="1008112" cy="360040"/>
                </a:xfrm>
                <a:prstGeom prst="round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5179815" y="3933056"/>
                  <a:ext cx="144016" cy="5040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3814418" y="3933056"/>
                  <a:ext cx="14401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3815916" y="3933056"/>
                  <a:ext cx="1512168" cy="5040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5119309" y="364502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707904" y="3538510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-</a:t>
                </a:r>
                <a:endParaRPr lang="en-US" sz="2800" dirty="0"/>
              </a:p>
            </p:txBody>
          </p:sp>
        </p:grpSp>
        <p:sp>
          <p:nvSpPr>
            <p:cNvPr id="65" name="Oval 64"/>
            <p:cNvSpPr/>
            <p:nvPr/>
          </p:nvSpPr>
          <p:spPr>
            <a:xfrm>
              <a:off x="6228184" y="4797152"/>
              <a:ext cx="720000" cy="720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643906" y="4869160"/>
              <a:ext cx="45720" cy="5760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6372200" y="4869160"/>
              <a:ext cx="300848" cy="20590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6421514" y="5237825"/>
              <a:ext cx="257452" cy="23378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66" idx="1"/>
              <a:endCxn id="65" idx="6"/>
            </p:cNvCxnSpPr>
            <p:nvPr/>
          </p:nvCxnSpPr>
          <p:spPr>
            <a:xfrm flipV="1">
              <a:off x="6643906" y="5157152"/>
              <a:ext cx="304278" cy="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>
              <a:off x="5428996" y="3717032"/>
              <a:ext cx="2202025" cy="1013588"/>
            </a:xfrm>
            <a:custGeom>
              <a:avLst/>
              <a:gdLst>
                <a:gd name="connsiteX0" fmla="*/ 0 w 2202025"/>
                <a:gd name="connsiteY0" fmla="*/ 0 h 466530"/>
                <a:gd name="connsiteX1" fmla="*/ 2202025 w 2202025"/>
                <a:gd name="connsiteY1" fmla="*/ 0 h 466530"/>
                <a:gd name="connsiteX2" fmla="*/ 2202025 w 2202025"/>
                <a:gd name="connsiteY2" fmla="*/ 466530 h 466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2025" h="466530">
                  <a:moveTo>
                    <a:pt x="0" y="0"/>
                  </a:moveTo>
                  <a:lnTo>
                    <a:pt x="2202025" y="0"/>
                  </a:lnTo>
                  <a:lnTo>
                    <a:pt x="2202025" y="466530"/>
                  </a:lnTo>
                </a:path>
              </a:pathLst>
            </a:custGeom>
            <a:ln w="12700">
              <a:solidFill>
                <a:schemeClr val="tx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>
              <a:stCxn id="65" idx="6"/>
              <a:endCxn id="87" idx="1"/>
            </p:cNvCxnSpPr>
            <p:nvPr/>
          </p:nvCxnSpPr>
          <p:spPr>
            <a:xfrm flipV="1">
              <a:off x="6948184" y="5155872"/>
              <a:ext cx="216104" cy="128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Freeform 90"/>
            <p:cNvSpPr/>
            <p:nvPr/>
          </p:nvSpPr>
          <p:spPr>
            <a:xfrm>
              <a:off x="4067944" y="3933056"/>
              <a:ext cx="3354153" cy="792088"/>
            </a:xfrm>
            <a:custGeom>
              <a:avLst/>
              <a:gdLst>
                <a:gd name="connsiteX0" fmla="*/ 0 w 2202025"/>
                <a:gd name="connsiteY0" fmla="*/ 0 h 466530"/>
                <a:gd name="connsiteX1" fmla="*/ 2202025 w 2202025"/>
                <a:gd name="connsiteY1" fmla="*/ 0 h 466530"/>
                <a:gd name="connsiteX2" fmla="*/ 2202025 w 2202025"/>
                <a:gd name="connsiteY2" fmla="*/ 466530 h 466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2025" h="466530">
                  <a:moveTo>
                    <a:pt x="0" y="0"/>
                  </a:moveTo>
                  <a:lnTo>
                    <a:pt x="2202025" y="0"/>
                  </a:lnTo>
                  <a:lnTo>
                    <a:pt x="2202025" y="466530"/>
                  </a:lnTo>
                </a:path>
              </a:pathLst>
            </a:custGeom>
            <a:ln w="12700">
              <a:solidFill>
                <a:schemeClr val="tx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928181" y="6058612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Current Sink</a:t>
              </a:r>
              <a:endParaRPr lang="en-US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012160" y="3429000"/>
              <a:ext cx="18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Voltage Sense</a:t>
              </a:r>
              <a:endParaRPr lang="en-US" sz="1400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164288" y="4687820"/>
              <a:ext cx="864096" cy="9361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120273" y="4797152"/>
              <a:ext cx="9830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Current </a:t>
              </a:r>
              <a:r>
                <a:rPr lang="en-US" sz="1400" dirty="0" smtClean="0"/>
                <a:t>Sink</a:t>
              </a:r>
            </a:p>
            <a:p>
              <a:r>
                <a:rPr lang="en-US" sz="1400" dirty="0" smtClean="0"/>
                <a:t>Controller</a:t>
              </a:r>
              <a:endParaRPr lang="en-US" sz="1400" dirty="0"/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8028384" y="5373216"/>
              <a:ext cx="72008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oup 32"/>
            <p:cNvGrpSpPr/>
            <p:nvPr/>
          </p:nvGrpSpPr>
          <p:grpSpPr>
            <a:xfrm flipH="1">
              <a:off x="8316407" y="6237312"/>
              <a:ext cx="216033" cy="72008"/>
              <a:chOff x="2157640" y="6597352"/>
              <a:chExt cx="216024" cy="72008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2157640" y="6597352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2193355" y="6621162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2231713" y="6645550"/>
                <a:ext cx="7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2248048" y="6669360"/>
                <a:ext cx="36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Freeform 104"/>
            <p:cNvSpPr/>
            <p:nvPr/>
          </p:nvSpPr>
          <p:spPr>
            <a:xfrm flipH="1">
              <a:off x="8422942" y="5633651"/>
              <a:ext cx="325521" cy="602457"/>
            </a:xfrm>
            <a:custGeom>
              <a:avLst/>
              <a:gdLst>
                <a:gd name="connsiteX0" fmla="*/ 583406 w 583406"/>
                <a:gd name="connsiteY0" fmla="*/ 602457 h 602457"/>
                <a:gd name="connsiteX1" fmla="*/ 583406 w 583406"/>
                <a:gd name="connsiteY1" fmla="*/ 0 h 602457"/>
                <a:gd name="connsiteX2" fmla="*/ 0 w 583406"/>
                <a:gd name="connsiteY2" fmla="*/ 0 h 60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3406" h="602457">
                  <a:moveTo>
                    <a:pt x="583406" y="602457"/>
                  </a:moveTo>
                  <a:lnTo>
                    <a:pt x="583406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100392" y="4653136"/>
              <a:ext cx="12241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To ADC</a:t>
              </a:r>
              <a:br>
                <a:rPr lang="en-US" sz="1400" dirty="0" smtClean="0"/>
              </a:br>
              <a:r>
                <a:rPr lang="en-US" sz="1400" dirty="0" smtClean="0"/>
                <a:t> (for Voltage Reading)</a:t>
              </a:r>
              <a:endParaRPr lang="en-US" sz="1400" dirty="0"/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 flipH="1" flipV="1">
              <a:off x="8244408" y="4210414"/>
              <a:ext cx="18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7884368" y="3573016"/>
              <a:ext cx="12596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Control Signal From DAC</a:t>
              </a:r>
              <a:endParaRPr lang="en-US" sz="1400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8764164" y="5301208"/>
              <a:ext cx="360000" cy="36004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114" name="Oval 113"/>
            <p:cNvSpPr/>
            <p:nvPr/>
          </p:nvSpPr>
          <p:spPr>
            <a:xfrm>
              <a:off x="0" y="5257193"/>
              <a:ext cx="360000" cy="36004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VK-PA-Pico Power Analyzer</a:t>
            </a:r>
          </a:p>
          <a:p>
            <a:pPr algn="ctr"/>
            <a:r>
              <a:rPr lang="en-US" sz="2800" dirty="0" smtClean="0"/>
              <a:t>Maximum Power Point Tracking Mechanism</a:t>
            </a:r>
            <a:r>
              <a:rPr lang="en-US" sz="2800" dirty="0" smtClean="0"/>
              <a:t>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16339" y="1350085"/>
            <a:ext cx="5031725" cy="3099708"/>
            <a:chOff x="812615" y="1412777"/>
            <a:chExt cx="6927737" cy="4692389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562032" y="5289507"/>
              <a:ext cx="5602256" cy="28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562032" y="1511239"/>
              <a:ext cx="0" cy="377855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1561532" y="1753057"/>
              <a:ext cx="4660418" cy="3561589"/>
            </a:xfrm>
            <a:custGeom>
              <a:avLst/>
              <a:gdLst>
                <a:gd name="connsiteX0" fmla="*/ 0 w 1411834"/>
                <a:gd name="connsiteY0" fmla="*/ 888797 h 910742"/>
                <a:gd name="connsiteX1" fmla="*/ 863194 w 1411834"/>
                <a:gd name="connsiteY1" fmla="*/ 3657 h 910742"/>
                <a:gd name="connsiteX2" fmla="*/ 1411834 w 1411834"/>
                <a:gd name="connsiteY2" fmla="*/ 910742 h 910742"/>
                <a:gd name="connsiteX0" fmla="*/ 0 w 1411834"/>
                <a:gd name="connsiteY0" fmla="*/ 888797 h 910742"/>
                <a:gd name="connsiteX1" fmla="*/ 863194 w 1411834"/>
                <a:gd name="connsiteY1" fmla="*/ 3657 h 910742"/>
                <a:gd name="connsiteX2" fmla="*/ 1411834 w 1411834"/>
                <a:gd name="connsiteY2" fmla="*/ 910742 h 910742"/>
                <a:gd name="connsiteX0" fmla="*/ 0 w 1411834"/>
                <a:gd name="connsiteY0" fmla="*/ 888797 h 910742"/>
                <a:gd name="connsiteX1" fmla="*/ 863194 w 1411834"/>
                <a:gd name="connsiteY1" fmla="*/ 3657 h 910742"/>
                <a:gd name="connsiteX2" fmla="*/ 1411834 w 1411834"/>
                <a:gd name="connsiteY2" fmla="*/ 910742 h 910742"/>
                <a:gd name="connsiteX0" fmla="*/ 0 w 1411834"/>
                <a:gd name="connsiteY0" fmla="*/ 888250 h 910195"/>
                <a:gd name="connsiteX1" fmla="*/ 1015016 w 1411834"/>
                <a:gd name="connsiteY1" fmla="*/ 3657 h 910195"/>
                <a:gd name="connsiteX2" fmla="*/ 1411834 w 1411834"/>
                <a:gd name="connsiteY2" fmla="*/ 910195 h 910195"/>
                <a:gd name="connsiteX0" fmla="*/ 0 w 1411834"/>
                <a:gd name="connsiteY0" fmla="*/ 888250 h 910195"/>
                <a:gd name="connsiteX1" fmla="*/ 1015016 w 1411834"/>
                <a:gd name="connsiteY1" fmla="*/ 3657 h 910195"/>
                <a:gd name="connsiteX2" fmla="*/ 1411834 w 1411834"/>
                <a:gd name="connsiteY2" fmla="*/ 910195 h 910195"/>
                <a:gd name="connsiteX0" fmla="*/ 0 w 1411834"/>
                <a:gd name="connsiteY0" fmla="*/ 981913 h 1003858"/>
                <a:gd name="connsiteX1" fmla="*/ 1015016 w 1411834"/>
                <a:gd name="connsiteY1" fmla="*/ 97320 h 1003858"/>
                <a:gd name="connsiteX2" fmla="*/ 1411834 w 1411834"/>
                <a:gd name="connsiteY2" fmla="*/ 1003858 h 1003858"/>
                <a:gd name="connsiteX0" fmla="*/ 0 w 1411834"/>
                <a:gd name="connsiteY0" fmla="*/ 962292 h 984237"/>
                <a:gd name="connsiteX1" fmla="*/ 1015016 w 1411834"/>
                <a:gd name="connsiteY1" fmla="*/ 77699 h 984237"/>
                <a:gd name="connsiteX2" fmla="*/ 1411834 w 1411834"/>
                <a:gd name="connsiteY2" fmla="*/ 984237 h 984237"/>
                <a:gd name="connsiteX0" fmla="*/ 0 w 1411834"/>
                <a:gd name="connsiteY0" fmla="*/ 962292 h 984237"/>
                <a:gd name="connsiteX1" fmla="*/ 1015016 w 1411834"/>
                <a:gd name="connsiteY1" fmla="*/ 77699 h 984237"/>
                <a:gd name="connsiteX2" fmla="*/ 1411834 w 1411834"/>
                <a:gd name="connsiteY2" fmla="*/ 984237 h 984237"/>
                <a:gd name="connsiteX0" fmla="*/ 0 w 1411834"/>
                <a:gd name="connsiteY0" fmla="*/ 962292 h 984237"/>
                <a:gd name="connsiteX1" fmla="*/ 1015016 w 1411834"/>
                <a:gd name="connsiteY1" fmla="*/ 77699 h 984237"/>
                <a:gd name="connsiteX2" fmla="*/ 1411834 w 1411834"/>
                <a:gd name="connsiteY2" fmla="*/ 984237 h 984237"/>
                <a:gd name="connsiteX0" fmla="*/ 0 w 1411834"/>
                <a:gd name="connsiteY0" fmla="*/ 962292 h 984237"/>
                <a:gd name="connsiteX1" fmla="*/ 1015016 w 1411834"/>
                <a:gd name="connsiteY1" fmla="*/ 77699 h 984237"/>
                <a:gd name="connsiteX2" fmla="*/ 1411834 w 1411834"/>
                <a:gd name="connsiteY2" fmla="*/ 984237 h 984237"/>
                <a:gd name="connsiteX0" fmla="*/ 0 w 1411834"/>
                <a:gd name="connsiteY0" fmla="*/ 962292 h 984237"/>
                <a:gd name="connsiteX1" fmla="*/ 1015016 w 1411834"/>
                <a:gd name="connsiteY1" fmla="*/ 77699 h 984237"/>
                <a:gd name="connsiteX2" fmla="*/ 1411834 w 1411834"/>
                <a:gd name="connsiteY2" fmla="*/ 984237 h 984237"/>
                <a:gd name="connsiteX0" fmla="*/ 0 w 1388863"/>
                <a:gd name="connsiteY0" fmla="*/ 977290 h 984237"/>
                <a:gd name="connsiteX1" fmla="*/ 992045 w 1388863"/>
                <a:gd name="connsiteY1" fmla="*/ 77699 h 984237"/>
                <a:gd name="connsiteX2" fmla="*/ 1388863 w 1388863"/>
                <a:gd name="connsiteY2" fmla="*/ 984237 h 984237"/>
                <a:gd name="connsiteX0" fmla="*/ 0 w 1419455"/>
                <a:gd name="connsiteY0" fmla="*/ 979399 h 984237"/>
                <a:gd name="connsiteX1" fmla="*/ 1022637 w 1419455"/>
                <a:gd name="connsiteY1" fmla="*/ 77699 h 984237"/>
                <a:gd name="connsiteX2" fmla="*/ 1419455 w 1419455"/>
                <a:gd name="connsiteY2" fmla="*/ 984237 h 98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9455" h="984237">
                  <a:moveTo>
                    <a:pt x="0" y="979399"/>
                  </a:moveTo>
                  <a:cubicBezTo>
                    <a:pt x="300481" y="798687"/>
                    <a:pt x="797870" y="0"/>
                    <a:pt x="1022637" y="77699"/>
                  </a:cubicBezTo>
                  <a:cubicBezTo>
                    <a:pt x="1211754" y="148863"/>
                    <a:pt x="1281211" y="527420"/>
                    <a:pt x="1419455" y="984237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70402" y="5406290"/>
              <a:ext cx="3469950" cy="698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Output Voltage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-552128" y="2777520"/>
              <a:ext cx="3365111" cy="635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Output Power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2843808" y="1600807"/>
            <a:ext cx="360000" cy="360000"/>
          </a:xfrm>
          <a:prstGeom prst="ellips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>
            <a:spLocks noChangeAspect="1"/>
          </p:cNvSpPr>
          <p:nvPr/>
        </p:nvSpPr>
        <p:spPr>
          <a:xfrm>
            <a:off x="5521486" y="2024922"/>
            <a:ext cx="2786574" cy="1008112"/>
          </a:xfrm>
          <a:custGeom>
            <a:avLst/>
            <a:gdLst>
              <a:gd name="connsiteX0" fmla="*/ 0 w 1411834"/>
              <a:gd name="connsiteY0" fmla="*/ 888797 h 910742"/>
              <a:gd name="connsiteX1" fmla="*/ 863194 w 1411834"/>
              <a:gd name="connsiteY1" fmla="*/ 3657 h 910742"/>
              <a:gd name="connsiteX2" fmla="*/ 1411834 w 1411834"/>
              <a:gd name="connsiteY2" fmla="*/ 910742 h 910742"/>
              <a:gd name="connsiteX0" fmla="*/ 0 w 1411834"/>
              <a:gd name="connsiteY0" fmla="*/ 888797 h 910742"/>
              <a:gd name="connsiteX1" fmla="*/ 863194 w 1411834"/>
              <a:gd name="connsiteY1" fmla="*/ 3657 h 910742"/>
              <a:gd name="connsiteX2" fmla="*/ 1411834 w 1411834"/>
              <a:gd name="connsiteY2" fmla="*/ 910742 h 910742"/>
              <a:gd name="connsiteX0" fmla="*/ 0 w 1411834"/>
              <a:gd name="connsiteY0" fmla="*/ 888797 h 910742"/>
              <a:gd name="connsiteX1" fmla="*/ 863194 w 1411834"/>
              <a:gd name="connsiteY1" fmla="*/ 3657 h 910742"/>
              <a:gd name="connsiteX2" fmla="*/ 1411834 w 1411834"/>
              <a:gd name="connsiteY2" fmla="*/ 910742 h 910742"/>
              <a:gd name="connsiteX0" fmla="*/ 0 w 1411834"/>
              <a:gd name="connsiteY0" fmla="*/ 888250 h 910195"/>
              <a:gd name="connsiteX1" fmla="*/ 1015016 w 1411834"/>
              <a:gd name="connsiteY1" fmla="*/ 3657 h 910195"/>
              <a:gd name="connsiteX2" fmla="*/ 1411834 w 1411834"/>
              <a:gd name="connsiteY2" fmla="*/ 910195 h 910195"/>
              <a:gd name="connsiteX0" fmla="*/ 0 w 1411834"/>
              <a:gd name="connsiteY0" fmla="*/ 888250 h 910195"/>
              <a:gd name="connsiteX1" fmla="*/ 1015016 w 1411834"/>
              <a:gd name="connsiteY1" fmla="*/ 3657 h 910195"/>
              <a:gd name="connsiteX2" fmla="*/ 1411834 w 1411834"/>
              <a:gd name="connsiteY2" fmla="*/ 910195 h 910195"/>
              <a:gd name="connsiteX0" fmla="*/ 0 w 1411834"/>
              <a:gd name="connsiteY0" fmla="*/ 981913 h 1003858"/>
              <a:gd name="connsiteX1" fmla="*/ 1015016 w 1411834"/>
              <a:gd name="connsiteY1" fmla="*/ 97320 h 1003858"/>
              <a:gd name="connsiteX2" fmla="*/ 1411834 w 1411834"/>
              <a:gd name="connsiteY2" fmla="*/ 1003858 h 1003858"/>
              <a:gd name="connsiteX0" fmla="*/ 0 w 1411834"/>
              <a:gd name="connsiteY0" fmla="*/ 962292 h 984237"/>
              <a:gd name="connsiteX1" fmla="*/ 1015016 w 1411834"/>
              <a:gd name="connsiteY1" fmla="*/ 77699 h 984237"/>
              <a:gd name="connsiteX2" fmla="*/ 1411834 w 1411834"/>
              <a:gd name="connsiteY2" fmla="*/ 984237 h 984237"/>
              <a:gd name="connsiteX0" fmla="*/ 0 w 1411834"/>
              <a:gd name="connsiteY0" fmla="*/ 962292 h 984237"/>
              <a:gd name="connsiteX1" fmla="*/ 1015016 w 1411834"/>
              <a:gd name="connsiteY1" fmla="*/ 77699 h 984237"/>
              <a:gd name="connsiteX2" fmla="*/ 1411834 w 1411834"/>
              <a:gd name="connsiteY2" fmla="*/ 984237 h 984237"/>
              <a:gd name="connsiteX0" fmla="*/ 0 w 1411834"/>
              <a:gd name="connsiteY0" fmla="*/ 962292 h 984237"/>
              <a:gd name="connsiteX1" fmla="*/ 1015016 w 1411834"/>
              <a:gd name="connsiteY1" fmla="*/ 77699 h 984237"/>
              <a:gd name="connsiteX2" fmla="*/ 1411834 w 1411834"/>
              <a:gd name="connsiteY2" fmla="*/ 984237 h 984237"/>
              <a:gd name="connsiteX0" fmla="*/ 0 w 1411834"/>
              <a:gd name="connsiteY0" fmla="*/ 962292 h 984237"/>
              <a:gd name="connsiteX1" fmla="*/ 1015016 w 1411834"/>
              <a:gd name="connsiteY1" fmla="*/ 77699 h 984237"/>
              <a:gd name="connsiteX2" fmla="*/ 1411834 w 1411834"/>
              <a:gd name="connsiteY2" fmla="*/ 984237 h 984237"/>
              <a:gd name="connsiteX0" fmla="*/ 0 w 1411834"/>
              <a:gd name="connsiteY0" fmla="*/ 962292 h 984237"/>
              <a:gd name="connsiteX1" fmla="*/ 1015016 w 1411834"/>
              <a:gd name="connsiteY1" fmla="*/ 77699 h 984237"/>
              <a:gd name="connsiteX2" fmla="*/ 1411834 w 1411834"/>
              <a:gd name="connsiteY2" fmla="*/ 984237 h 984237"/>
              <a:gd name="connsiteX0" fmla="*/ 0 w 1388863"/>
              <a:gd name="connsiteY0" fmla="*/ 977290 h 984237"/>
              <a:gd name="connsiteX1" fmla="*/ 992045 w 1388863"/>
              <a:gd name="connsiteY1" fmla="*/ 77699 h 984237"/>
              <a:gd name="connsiteX2" fmla="*/ 1388863 w 1388863"/>
              <a:gd name="connsiteY2" fmla="*/ 984237 h 984237"/>
              <a:gd name="connsiteX0" fmla="*/ 0 w 1419455"/>
              <a:gd name="connsiteY0" fmla="*/ 979399 h 984237"/>
              <a:gd name="connsiteX1" fmla="*/ 1022637 w 1419455"/>
              <a:gd name="connsiteY1" fmla="*/ 77699 h 984237"/>
              <a:gd name="connsiteX2" fmla="*/ 1419455 w 1419455"/>
              <a:gd name="connsiteY2" fmla="*/ 984237 h 984237"/>
              <a:gd name="connsiteX0" fmla="*/ 0 w 1330739"/>
              <a:gd name="connsiteY0" fmla="*/ 989344 h 989343"/>
              <a:gd name="connsiteX1" fmla="*/ 1022637 w 1330739"/>
              <a:gd name="connsiteY1" fmla="*/ 87644 h 989343"/>
              <a:gd name="connsiteX2" fmla="*/ 1330739 w 1330739"/>
              <a:gd name="connsiteY2" fmla="*/ 456817 h 989343"/>
              <a:gd name="connsiteX0" fmla="*/ 0 w 975875"/>
              <a:gd name="connsiteY0" fmla="*/ 349344 h 456817"/>
              <a:gd name="connsiteX1" fmla="*/ 667773 w 975875"/>
              <a:gd name="connsiteY1" fmla="*/ 87644 h 456817"/>
              <a:gd name="connsiteX2" fmla="*/ 975875 w 975875"/>
              <a:gd name="connsiteY2" fmla="*/ 456817 h 456817"/>
              <a:gd name="connsiteX0" fmla="*/ 0 w 975875"/>
              <a:gd name="connsiteY0" fmla="*/ 349344 h 456817"/>
              <a:gd name="connsiteX1" fmla="*/ 621011 w 975875"/>
              <a:gd name="connsiteY1" fmla="*/ 134398 h 456817"/>
              <a:gd name="connsiteX2" fmla="*/ 975875 w 975875"/>
              <a:gd name="connsiteY2" fmla="*/ 456817 h 456817"/>
              <a:gd name="connsiteX0" fmla="*/ 0 w 975875"/>
              <a:gd name="connsiteY0" fmla="*/ 292645 h 400118"/>
              <a:gd name="connsiteX1" fmla="*/ 621011 w 975875"/>
              <a:gd name="connsiteY1" fmla="*/ 77699 h 400118"/>
              <a:gd name="connsiteX2" fmla="*/ 975875 w 975875"/>
              <a:gd name="connsiteY2" fmla="*/ 400118 h 400118"/>
              <a:gd name="connsiteX0" fmla="*/ 0 w 910996"/>
              <a:gd name="connsiteY0" fmla="*/ 364541 h 400118"/>
              <a:gd name="connsiteX1" fmla="*/ 556132 w 910996"/>
              <a:gd name="connsiteY1" fmla="*/ 77699 h 400118"/>
              <a:gd name="connsiteX2" fmla="*/ 910996 w 910996"/>
              <a:gd name="connsiteY2" fmla="*/ 400118 h 400118"/>
              <a:gd name="connsiteX0" fmla="*/ 0 w 910996"/>
              <a:gd name="connsiteY0" fmla="*/ 364541 h 400118"/>
              <a:gd name="connsiteX1" fmla="*/ 556132 w 910996"/>
              <a:gd name="connsiteY1" fmla="*/ 77699 h 400118"/>
              <a:gd name="connsiteX2" fmla="*/ 910996 w 910996"/>
              <a:gd name="connsiteY2" fmla="*/ 400118 h 400118"/>
              <a:gd name="connsiteX0" fmla="*/ 0 w 910996"/>
              <a:gd name="connsiteY0" fmla="*/ 286842 h 322419"/>
              <a:gd name="connsiteX1" fmla="*/ 556132 w 910996"/>
              <a:gd name="connsiteY1" fmla="*/ 0 h 322419"/>
              <a:gd name="connsiteX2" fmla="*/ 910996 w 910996"/>
              <a:gd name="connsiteY2" fmla="*/ 322419 h 322419"/>
              <a:gd name="connsiteX0" fmla="*/ 0 w 910996"/>
              <a:gd name="connsiteY0" fmla="*/ 266554 h 302131"/>
              <a:gd name="connsiteX1" fmla="*/ 533946 w 910996"/>
              <a:gd name="connsiteY1" fmla="*/ 0 h 302131"/>
              <a:gd name="connsiteX2" fmla="*/ 910996 w 910996"/>
              <a:gd name="connsiteY2" fmla="*/ 302131 h 302131"/>
              <a:gd name="connsiteX0" fmla="*/ 0 w 910996"/>
              <a:gd name="connsiteY0" fmla="*/ 318116 h 353693"/>
              <a:gd name="connsiteX1" fmla="*/ 533946 w 910996"/>
              <a:gd name="connsiteY1" fmla="*/ 51562 h 353693"/>
              <a:gd name="connsiteX2" fmla="*/ 910996 w 910996"/>
              <a:gd name="connsiteY2" fmla="*/ 353693 h 353693"/>
              <a:gd name="connsiteX0" fmla="*/ 0 w 910996"/>
              <a:gd name="connsiteY0" fmla="*/ 318116 h 353693"/>
              <a:gd name="connsiteX1" fmla="*/ 533946 w 910996"/>
              <a:gd name="connsiteY1" fmla="*/ 51562 h 353693"/>
              <a:gd name="connsiteX2" fmla="*/ 910996 w 910996"/>
              <a:gd name="connsiteY2" fmla="*/ 353693 h 353693"/>
              <a:gd name="connsiteX0" fmla="*/ 0 w 910996"/>
              <a:gd name="connsiteY0" fmla="*/ 272950 h 308527"/>
              <a:gd name="connsiteX1" fmla="*/ 533946 w 910996"/>
              <a:gd name="connsiteY1" fmla="*/ 6396 h 308527"/>
              <a:gd name="connsiteX2" fmla="*/ 910996 w 910996"/>
              <a:gd name="connsiteY2" fmla="*/ 308527 h 308527"/>
              <a:gd name="connsiteX0" fmla="*/ 0 w 910996"/>
              <a:gd name="connsiteY0" fmla="*/ 272950 h 308527"/>
              <a:gd name="connsiteX1" fmla="*/ 533946 w 910996"/>
              <a:gd name="connsiteY1" fmla="*/ 6396 h 308527"/>
              <a:gd name="connsiteX2" fmla="*/ 910996 w 910996"/>
              <a:gd name="connsiteY2" fmla="*/ 308527 h 308527"/>
              <a:gd name="connsiteX0" fmla="*/ 0 w 910996"/>
              <a:gd name="connsiteY0" fmla="*/ 272950 h 308527"/>
              <a:gd name="connsiteX1" fmla="*/ 533946 w 910996"/>
              <a:gd name="connsiteY1" fmla="*/ 6396 h 308527"/>
              <a:gd name="connsiteX2" fmla="*/ 910996 w 910996"/>
              <a:gd name="connsiteY2" fmla="*/ 308527 h 308527"/>
              <a:gd name="connsiteX0" fmla="*/ 0 w 910996"/>
              <a:gd name="connsiteY0" fmla="*/ 386819 h 422396"/>
              <a:gd name="connsiteX1" fmla="*/ 556133 w 910996"/>
              <a:gd name="connsiteY1" fmla="*/ 6396 h 422396"/>
              <a:gd name="connsiteX2" fmla="*/ 910996 w 910996"/>
              <a:gd name="connsiteY2" fmla="*/ 422396 h 422396"/>
              <a:gd name="connsiteX0" fmla="*/ 0 w 999712"/>
              <a:gd name="connsiteY0" fmla="*/ 388668 h 438139"/>
              <a:gd name="connsiteX1" fmla="*/ 556133 w 999712"/>
              <a:gd name="connsiteY1" fmla="*/ 8245 h 438139"/>
              <a:gd name="connsiteX2" fmla="*/ 999712 w 999712"/>
              <a:gd name="connsiteY2" fmla="*/ 438139 h 438139"/>
              <a:gd name="connsiteX0" fmla="*/ 0 w 999712"/>
              <a:gd name="connsiteY0" fmla="*/ 388668 h 438139"/>
              <a:gd name="connsiteX1" fmla="*/ 556133 w 999712"/>
              <a:gd name="connsiteY1" fmla="*/ 8245 h 438139"/>
              <a:gd name="connsiteX2" fmla="*/ 999712 w 999712"/>
              <a:gd name="connsiteY2" fmla="*/ 438139 h 43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9712" h="438139">
                <a:moveTo>
                  <a:pt x="0" y="388668"/>
                </a:moveTo>
                <a:cubicBezTo>
                  <a:pt x="304333" y="97409"/>
                  <a:pt x="389514" y="0"/>
                  <a:pt x="556133" y="8245"/>
                </a:cubicBezTo>
                <a:cubicBezTo>
                  <a:pt x="722752" y="16490"/>
                  <a:pt x="958741" y="353276"/>
                  <a:pt x="999712" y="438139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508104" y="1134062"/>
            <a:ext cx="2880320" cy="2880000"/>
          </a:xfrm>
          <a:prstGeom prst="ellips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8" idx="0"/>
          </p:cNvCxnSpPr>
          <p:nvPr/>
        </p:nvCxnSpPr>
        <p:spPr>
          <a:xfrm flipV="1">
            <a:off x="3023808" y="1138335"/>
            <a:ext cx="3806200" cy="4624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48473" y="1940767"/>
            <a:ext cx="3060441" cy="173568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882947" y="1942172"/>
            <a:ext cx="180000" cy="180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228184" y="2214182"/>
            <a:ext cx="180000" cy="180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559012" y="2230204"/>
            <a:ext cx="180000" cy="180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635690" y="1716833"/>
            <a:ext cx="2052734" cy="877268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156176" y="1638118"/>
            <a:ext cx="1944216" cy="864096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6328185" y="2310203"/>
            <a:ext cx="0" cy="104413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6985588" y="2042173"/>
            <a:ext cx="0" cy="132393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649682" y="2321976"/>
            <a:ext cx="0" cy="104413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821489" y="329166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V-</a:t>
            </a:r>
            <a:r>
              <a:rPr lang="el-GR" dirty="0" smtClean="0"/>
              <a:t>Δ</a:t>
            </a:r>
            <a:r>
              <a:rPr lang="en-US" dirty="0" smtClean="0"/>
              <a:t>V       </a:t>
            </a:r>
            <a:r>
              <a:rPr lang="en-US" dirty="0" err="1" smtClean="0"/>
              <a:t>V</a:t>
            </a:r>
            <a:r>
              <a:rPr lang="en-US" dirty="0" smtClean="0"/>
              <a:t>       </a:t>
            </a:r>
            <a:r>
              <a:rPr lang="en-US" dirty="0" err="1" smtClean="0"/>
              <a:t>V</a:t>
            </a:r>
            <a:r>
              <a:rPr lang="en-US" dirty="0" smtClean="0"/>
              <a:t>+</a:t>
            </a:r>
            <a:r>
              <a:rPr lang="el-GR" dirty="0" smtClean="0"/>
              <a:t>Δ</a:t>
            </a:r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868144" y="192615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6732240" y="149410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7524328" y="185414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51" name="TextBox 50"/>
          <p:cNvSpPr txBox="1"/>
          <p:nvPr/>
        </p:nvSpPr>
        <p:spPr>
          <a:xfrm>
            <a:off x="7596336" y="142209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1-2</a:t>
            </a:r>
            <a:endParaRPr lang="en-US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6084168" y="13500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2-3</a:t>
            </a:r>
            <a:endParaRPr lang="en-US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3131840" y="4653136"/>
            <a:ext cx="288032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If (S</a:t>
            </a:r>
            <a:r>
              <a:rPr lang="en-US" baseline="-25000" dirty="0" smtClean="0"/>
              <a:t>1-2</a:t>
            </a:r>
            <a:r>
              <a:rPr lang="en-US" dirty="0" smtClean="0"/>
              <a:t> &gt; 0 and </a:t>
            </a:r>
            <a:r>
              <a:rPr lang="en-US" dirty="0" smtClean="0"/>
              <a:t>S</a:t>
            </a:r>
            <a:r>
              <a:rPr lang="en-US" baseline="-25000" dirty="0" smtClean="0"/>
              <a:t>2-3</a:t>
            </a:r>
            <a:r>
              <a:rPr lang="en-US" dirty="0" smtClean="0"/>
              <a:t> &lt; 0) then</a:t>
            </a:r>
          </a:p>
          <a:p>
            <a:r>
              <a:rPr lang="en-US" dirty="0" smtClean="0"/>
              <a:t>Maximum Power Point is P2 </a:t>
            </a:r>
            <a:r>
              <a:rPr lang="en-US" dirty="0" smtClean="0"/>
              <a:t>  </a:t>
            </a:r>
            <a:endParaRPr lang="en-US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107504" y="4653136"/>
            <a:ext cx="295232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If (S</a:t>
            </a:r>
            <a:r>
              <a:rPr lang="en-US" baseline="-25000" dirty="0" smtClean="0"/>
              <a:t>1-2</a:t>
            </a:r>
            <a:r>
              <a:rPr lang="en-US" dirty="0" smtClean="0"/>
              <a:t> &gt; 0 and </a:t>
            </a:r>
            <a:r>
              <a:rPr lang="en-US" dirty="0" smtClean="0"/>
              <a:t>S</a:t>
            </a:r>
            <a:r>
              <a:rPr lang="en-US" baseline="-25000" dirty="0" smtClean="0"/>
              <a:t>2-3</a:t>
            </a:r>
            <a:r>
              <a:rPr lang="en-US" dirty="0" smtClean="0"/>
              <a:t> &gt; 0) then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</a:t>
            </a:r>
            <a:r>
              <a:rPr lang="en-US" dirty="0" smtClean="0"/>
              <a:t> P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</a:t>
            </a:r>
            <a:r>
              <a:rPr lang="en-US" dirty="0" smtClean="0"/>
              <a:t> P</a:t>
            </a:r>
            <a:r>
              <a:rPr lang="en-US" baseline="-25000" dirty="0" smtClean="0"/>
              <a:t>3</a:t>
            </a:r>
          </a:p>
          <a:p>
            <a:r>
              <a:rPr lang="en-US" dirty="0" smtClean="0"/>
              <a:t>Find New P</a:t>
            </a:r>
            <a:r>
              <a:rPr lang="en-US" baseline="-25000" dirty="0" smtClean="0"/>
              <a:t>3</a:t>
            </a:r>
            <a:r>
              <a:rPr lang="en-US" dirty="0" smtClean="0"/>
              <a:t> at V+2</a:t>
            </a:r>
            <a:r>
              <a:rPr lang="el-GR" dirty="0" smtClean="0"/>
              <a:t>Δ</a:t>
            </a:r>
            <a:r>
              <a:rPr lang="en-US" dirty="0" smtClean="0"/>
              <a:t>V</a:t>
            </a:r>
            <a:endParaRPr lang="en-US" baseline="-25000" dirty="0"/>
          </a:p>
        </p:txBody>
      </p:sp>
      <p:sp>
        <p:nvSpPr>
          <p:cNvPr id="58" name="TextBox 57"/>
          <p:cNvSpPr txBox="1"/>
          <p:nvPr/>
        </p:nvSpPr>
        <p:spPr>
          <a:xfrm>
            <a:off x="6084168" y="4653136"/>
            <a:ext cx="295232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If (S</a:t>
            </a:r>
            <a:r>
              <a:rPr lang="en-US" baseline="-25000" dirty="0" smtClean="0"/>
              <a:t>1-2</a:t>
            </a:r>
            <a:r>
              <a:rPr lang="en-US" dirty="0" smtClean="0"/>
              <a:t> &lt; 0 and </a:t>
            </a:r>
            <a:r>
              <a:rPr lang="en-US" dirty="0" smtClean="0"/>
              <a:t>S</a:t>
            </a:r>
            <a:r>
              <a:rPr lang="en-US" baseline="-25000" dirty="0" smtClean="0"/>
              <a:t>2-3</a:t>
            </a:r>
            <a:r>
              <a:rPr lang="en-US" dirty="0" smtClean="0"/>
              <a:t> &lt; 0) then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</a:t>
            </a:r>
            <a:r>
              <a:rPr lang="en-US" dirty="0" smtClean="0"/>
              <a:t> P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</a:t>
            </a:r>
            <a:r>
              <a:rPr lang="en-US" dirty="0" smtClean="0"/>
              <a:t> P</a:t>
            </a:r>
            <a:r>
              <a:rPr lang="en-US" baseline="-25000" dirty="0" smtClean="0"/>
              <a:t>1</a:t>
            </a:r>
          </a:p>
          <a:p>
            <a:r>
              <a:rPr lang="en-US" dirty="0" smtClean="0"/>
              <a:t>Find New P</a:t>
            </a:r>
            <a:r>
              <a:rPr lang="en-US" baseline="-25000" dirty="0" smtClean="0"/>
              <a:t>1</a:t>
            </a:r>
            <a:r>
              <a:rPr lang="en-US" dirty="0" smtClean="0"/>
              <a:t> at V-2</a:t>
            </a:r>
            <a:r>
              <a:rPr lang="el-GR" dirty="0" smtClean="0"/>
              <a:t>Δ</a:t>
            </a:r>
            <a:r>
              <a:rPr lang="en-US" dirty="0" smtClean="0"/>
              <a:t>V</a:t>
            </a:r>
            <a:endParaRPr lang="en-US" baseline="-250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539552" y="5949280"/>
            <a:ext cx="1584176" cy="788738"/>
            <a:chOff x="3203848" y="5817906"/>
            <a:chExt cx="1584176" cy="788738"/>
          </a:xfrm>
        </p:grpSpPr>
        <p:sp>
          <p:nvSpPr>
            <p:cNvPr id="59" name="Freeform 58"/>
            <p:cNvSpPr>
              <a:spLocks noChangeAspect="1"/>
            </p:cNvSpPr>
            <p:nvPr/>
          </p:nvSpPr>
          <p:spPr>
            <a:xfrm>
              <a:off x="3203848" y="5849888"/>
              <a:ext cx="1584176" cy="573115"/>
            </a:xfrm>
            <a:custGeom>
              <a:avLst/>
              <a:gdLst>
                <a:gd name="connsiteX0" fmla="*/ 0 w 1411834"/>
                <a:gd name="connsiteY0" fmla="*/ 888797 h 910742"/>
                <a:gd name="connsiteX1" fmla="*/ 863194 w 1411834"/>
                <a:gd name="connsiteY1" fmla="*/ 3657 h 910742"/>
                <a:gd name="connsiteX2" fmla="*/ 1411834 w 1411834"/>
                <a:gd name="connsiteY2" fmla="*/ 910742 h 910742"/>
                <a:gd name="connsiteX0" fmla="*/ 0 w 1411834"/>
                <a:gd name="connsiteY0" fmla="*/ 888797 h 910742"/>
                <a:gd name="connsiteX1" fmla="*/ 863194 w 1411834"/>
                <a:gd name="connsiteY1" fmla="*/ 3657 h 910742"/>
                <a:gd name="connsiteX2" fmla="*/ 1411834 w 1411834"/>
                <a:gd name="connsiteY2" fmla="*/ 910742 h 910742"/>
                <a:gd name="connsiteX0" fmla="*/ 0 w 1411834"/>
                <a:gd name="connsiteY0" fmla="*/ 888797 h 910742"/>
                <a:gd name="connsiteX1" fmla="*/ 863194 w 1411834"/>
                <a:gd name="connsiteY1" fmla="*/ 3657 h 910742"/>
                <a:gd name="connsiteX2" fmla="*/ 1411834 w 1411834"/>
                <a:gd name="connsiteY2" fmla="*/ 910742 h 910742"/>
                <a:gd name="connsiteX0" fmla="*/ 0 w 1411834"/>
                <a:gd name="connsiteY0" fmla="*/ 888250 h 910195"/>
                <a:gd name="connsiteX1" fmla="*/ 1015016 w 1411834"/>
                <a:gd name="connsiteY1" fmla="*/ 3657 h 910195"/>
                <a:gd name="connsiteX2" fmla="*/ 1411834 w 1411834"/>
                <a:gd name="connsiteY2" fmla="*/ 910195 h 910195"/>
                <a:gd name="connsiteX0" fmla="*/ 0 w 1411834"/>
                <a:gd name="connsiteY0" fmla="*/ 888250 h 910195"/>
                <a:gd name="connsiteX1" fmla="*/ 1015016 w 1411834"/>
                <a:gd name="connsiteY1" fmla="*/ 3657 h 910195"/>
                <a:gd name="connsiteX2" fmla="*/ 1411834 w 1411834"/>
                <a:gd name="connsiteY2" fmla="*/ 910195 h 910195"/>
                <a:gd name="connsiteX0" fmla="*/ 0 w 1411834"/>
                <a:gd name="connsiteY0" fmla="*/ 981913 h 1003858"/>
                <a:gd name="connsiteX1" fmla="*/ 1015016 w 1411834"/>
                <a:gd name="connsiteY1" fmla="*/ 97320 h 1003858"/>
                <a:gd name="connsiteX2" fmla="*/ 1411834 w 1411834"/>
                <a:gd name="connsiteY2" fmla="*/ 1003858 h 1003858"/>
                <a:gd name="connsiteX0" fmla="*/ 0 w 1411834"/>
                <a:gd name="connsiteY0" fmla="*/ 962292 h 984237"/>
                <a:gd name="connsiteX1" fmla="*/ 1015016 w 1411834"/>
                <a:gd name="connsiteY1" fmla="*/ 77699 h 984237"/>
                <a:gd name="connsiteX2" fmla="*/ 1411834 w 1411834"/>
                <a:gd name="connsiteY2" fmla="*/ 984237 h 984237"/>
                <a:gd name="connsiteX0" fmla="*/ 0 w 1411834"/>
                <a:gd name="connsiteY0" fmla="*/ 962292 h 984237"/>
                <a:gd name="connsiteX1" fmla="*/ 1015016 w 1411834"/>
                <a:gd name="connsiteY1" fmla="*/ 77699 h 984237"/>
                <a:gd name="connsiteX2" fmla="*/ 1411834 w 1411834"/>
                <a:gd name="connsiteY2" fmla="*/ 984237 h 984237"/>
                <a:gd name="connsiteX0" fmla="*/ 0 w 1411834"/>
                <a:gd name="connsiteY0" fmla="*/ 962292 h 984237"/>
                <a:gd name="connsiteX1" fmla="*/ 1015016 w 1411834"/>
                <a:gd name="connsiteY1" fmla="*/ 77699 h 984237"/>
                <a:gd name="connsiteX2" fmla="*/ 1411834 w 1411834"/>
                <a:gd name="connsiteY2" fmla="*/ 984237 h 984237"/>
                <a:gd name="connsiteX0" fmla="*/ 0 w 1411834"/>
                <a:gd name="connsiteY0" fmla="*/ 962292 h 984237"/>
                <a:gd name="connsiteX1" fmla="*/ 1015016 w 1411834"/>
                <a:gd name="connsiteY1" fmla="*/ 77699 h 984237"/>
                <a:gd name="connsiteX2" fmla="*/ 1411834 w 1411834"/>
                <a:gd name="connsiteY2" fmla="*/ 984237 h 984237"/>
                <a:gd name="connsiteX0" fmla="*/ 0 w 1411834"/>
                <a:gd name="connsiteY0" fmla="*/ 962292 h 984237"/>
                <a:gd name="connsiteX1" fmla="*/ 1015016 w 1411834"/>
                <a:gd name="connsiteY1" fmla="*/ 77699 h 984237"/>
                <a:gd name="connsiteX2" fmla="*/ 1411834 w 1411834"/>
                <a:gd name="connsiteY2" fmla="*/ 984237 h 984237"/>
                <a:gd name="connsiteX0" fmla="*/ 0 w 1388863"/>
                <a:gd name="connsiteY0" fmla="*/ 977290 h 984237"/>
                <a:gd name="connsiteX1" fmla="*/ 992045 w 1388863"/>
                <a:gd name="connsiteY1" fmla="*/ 77699 h 984237"/>
                <a:gd name="connsiteX2" fmla="*/ 1388863 w 1388863"/>
                <a:gd name="connsiteY2" fmla="*/ 984237 h 984237"/>
                <a:gd name="connsiteX0" fmla="*/ 0 w 1419455"/>
                <a:gd name="connsiteY0" fmla="*/ 979399 h 984237"/>
                <a:gd name="connsiteX1" fmla="*/ 1022637 w 1419455"/>
                <a:gd name="connsiteY1" fmla="*/ 77699 h 984237"/>
                <a:gd name="connsiteX2" fmla="*/ 1419455 w 1419455"/>
                <a:gd name="connsiteY2" fmla="*/ 984237 h 984237"/>
                <a:gd name="connsiteX0" fmla="*/ 0 w 1330739"/>
                <a:gd name="connsiteY0" fmla="*/ 989344 h 989343"/>
                <a:gd name="connsiteX1" fmla="*/ 1022637 w 1330739"/>
                <a:gd name="connsiteY1" fmla="*/ 87644 h 989343"/>
                <a:gd name="connsiteX2" fmla="*/ 1330739 w 1330739"/>
                <a:gd name="connsiteY2" fmla="*/ 456817 h 989343"/>
                <a:gd name="connsiteX0" fmla="*/ 0 w 975875"/>
                <a:gd name="connsiteY0" fmla="*/ 349344 h 456817"/>
                <a:gd name="connsiteX1" fmla="*/ 667773 w 975875"/>
                <a:gd name="connsiteY1" fmla="*/ 87644 h 456817"/>
                <a:gd name="connsiteX2" fmla="*/ 975875 w 975875"/>
                <a:gd name="connsiteY2" fmla="*/ 456817 h 456817"/>
                <a:gd name="connsiteX0" fmla="*/ 0 w 975875"/>
                <a:gd name="connsiteY0" fmla="*/ 349344 h 456817"/>
                <a:gd name="connsiteX1" fmla="*/ 621011 w 975875"/>
                <a:gd name="connsiteY1" fmla="*/ 134398 h 456817"/>
                <a:gd name="connsiteX2" fmla="*/ 975875 w 975875"/>
                <a:gd name="connsiteY2" fmla="*/ 456817 h 456817"/>
                <a:gd name="connsiteX0" fmla="*/ 0 w 975875"/>
                <a:gd name="connsiteY0" fmla="*/ 292645 h 400118"/>
                <a:gd name="connsiteX1" fmla="*/ 621011 w 975875"/>
                <a:gd name="connsiteY1" fmla="*/ 77699 h 400118"/>
                <a:gd name="connsiteX2" fmla="*/ 975875 w 975875"/>
                <a:gd name="connsiteY2" fmla="*/ 400118 h 400118"/>
                <a:gd name="connsiteX0" fmla="*/ 0 w 910996"/>
                <a:gd name="connsiteY0" fmla="*/ 364541 h 400118"/>
                <a:gd name="connsiteX1" fmla="*/ 556132 w 910996"/>
                <a:gd name="connsiteY1" fmla="*/ 77699 h 400118"/>
                <a:gd name="connsiteX2" fmla="*/ 910996 w 910996"/>
                <a:gd name="connsiteY2" fmla="*/ 400118 h 400118"/>
                <a:gd name="connsiteX0" fmla="*/ 0 w 910996"/>
                <a:gd name="connsiteY0" fmla="*/ 364541 h 400118"/>
                <a:gd name="connsiteX1" fmla="*/ 556132 w 910996"/>
                <a:gd name="connsiteY1" fmla="*/ 77699 h 400118"/>
                <a:gd name="connsiteX2" fmla="*/ 910996 w 910996"/>
                <a:gd name="connsiteY2" fmla="*/ 400118 h 400118"/>
                <a:gd name="connsiteX0" fmla="*/ 0 w 910996"/>
                <a:gd name="connsiteY0" fmla="*/ 286842 h 322419"/>
                <a:gd name="connsiteX1" fmla="*/ 556132 w 910996"/>
                <a:gd name="connsiteY1" fmla="*/ 0 h 322419"/>
                <a:gd name="connsiteX2" fmla="*/ 910996 w 910996"/>
                <a:gd name="connsiteY2" fmla="*/ 322419 h 322419"/>
                <a:gd name="connsiteX0" fmla="*/ 0 w 910996"/>
                <a:gd name="connsiteY0" fmla="*/ 266554 h 302131"/>
                <a:gd name="connsiteX1" fmla="*/ 533946 w 910996"/>
                <a:gd name="connsiteY1" fmla="*/ 0 h 302131"/>
                <a:gd name="connsiteX2" fmla="*/ 910996 w 910996"/>
                <a:gd name="connsiteY2" fmla="*/ 302131 h 302131"/>
                <a:gd name="connsiteX0" fmla="*/ 0 w 910996"/>
                <a:gd name="connsiteY0" fmla="*/ 318116 h 353693"/>
                <a:gd name="connsiteX1" fmla="*/ 533946 w 910996"/>
                <a:gd name="connsiteY1" fmla="*/ 51562 h 353693"/>
                <a:gd name="connsiteX2" fmla="*/ 910996 w 910996"/>
                <a:gd name="connsiteY2" fmla="*/ 353693 h 353693"/>
                <a:gd name="connsiteX0" fmla="*/ 0 w 910996"/>
                <a:gd name="connsiteY0" fmla="*/ 318116 h 353693"/>
                <a:gd name="connsiteX1" fmla="*/ 533946 w 910996"/>
                <a:gd name="connsiteY1" fmla="*/ 51562 h 353693"/>
                <a:gd name="connsiteX2" fmla="*/ 910996 w 910996"/>
                <a:gd name="connsiteY2" fmla="*/ 353693 h 353693"/>
                <a:gd name="connsiteX0" fmla="*/ 0 w 910996"/>
                <a:gd name="connsiteY0" fmla="*/ 272950 h 308527"/>
                <a:gd name="connsiteX1" fmla="*/ 533946 w 910996"/>
                <a:gd name="connsiteY1" fmla="*/ 6396 h 308527"/>
                <a:gd name="connsiteX2" fmla="*/ 910996 w 910996"/>
                <a:gd name="connsiteY2" fmla="*/ 308527 h 308527"/>
                <a:gd name="connsiteX0" fmla="*/ 0 w 910996"/>
                <a:gd name="connsiteY0" fmla="*/ 272950 h 308527"/>
                <a:gd name="connsiteX1" fmla="*/ 533946 w 910996"/>
                <a:gd name="connsiteY1" fmla="*/ 6396 h 308527"/>
                <a:gd name="connsiteX2" fmla="*/ 910996 w 910996"/>
                <a:gd name="connsiteY2" fmla="*/ 308527 h 308527"/>
                <a:gd name="connsiteX0" fmla="*/ 0 w 910996"/>
                <a:gd name="connsiteY0" fmla="*/ 272950 h 308527"/>
                <a:gd name="connsiteX1" fmla="*/ 533946 w 910996"/>
                <a:gd name="connsiteY1" fmla="*/ 6396 h 308527"/>
                <a:gd name="connsiteX2" fmla="*/ 910996 w 910996"/>
                <a:gd name="connsiteY2" fmla="*/ 308527 h 308527"/>
                <a:gd name="connsiteX0" fmla="*/ 0 w 910996"/>
                <a:gd name="connsiteY0" fmla="*/ 386819 h 422396"/>
                <a:gd name="connsiteX1" fmla="*/ 556133 w 910996"/>
                <a:gd name="connsiteY1" fmla="*/ 6396 h 422396"/>
                <a:gd name="connsiteX2" fmla="*/ 910996 w 910996"/>
                <a:gd name="connsiteY2" fmla="*/ 422396 h 422396"/>
                <a:gd name="connsiteX0" fmla="*/ 0 w 999712"/>
                <a:gd name="connsiteY0" fmla="*/ 388668 h 438139"/>
                <a:gd name="connsiteX1" fmla="*/ 556133 w 999712"/>
                <a:gd name="connsiteY1" fmla="*/ 8245 h 438139"/>
                <a:gd name="connsiteX2" fmla="*/ 999712 w 999712"/>
                <a:gd name="connsiteY2" fmla="*/ 438139 h 438139"/>
                <a:gd name="connsiteX0" fmla="*/ 0 w 999712"/>
                <a:gd name="connsiteY0" fmla="*/ 388668 h 438139"/>
                <a:gd name="connsiteX1" fmla="*/ 556133 w 999712"/>
                <a:gd name="connsiteY1" fmla="*/ 8245 h 438139"/>
                <a:gd name="connsiteX2" fmla="*/ 999712 w 999712"/>
                <a:gd name="connsiteY2" fmla="*/ 438139 h 43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9712" h="438139">
                  <a:moveTo>
                    <a:pt x="0" y="388668"/>
                  </a:moveTo>
                  <a:cubicBezTo>
                    <a:pt x="304333" y="97409"/>
                    <a:pt x="389514" y="0"/>
                    <a:pt x="556133" y="8245"/>
                  </a:cubicBezTo>
                  <a:cubicBezTo>
                    <a:pt x="722752" y="16490"/>
                    <a:pt x="958741" y="353276"/>
                    <a:pt x="999712" y="438139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572316" y="5982992"/>
              <a:ext cx="108000" cy="108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284284" y="6190588"/>
              <a:ext cx="108000" cy="108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3903830" y="5817906"/>
              <a:ext cx="108000" cy="108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203848" y="623731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563888" y="602128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851920" y="587727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</p:grpSp>
      <p:sp>
        <p:nvSpPr>
          <p:cNvPr id="70" name="Freeform 69"/>
          <p:cNvSpPr>
            <a:spLocks noChangeAspect="1"/>
          </p:cNvSpPr>
          <p:nvPr/>
        </p:nvSpPr>
        <p:spPr>
          <a:xfrm>
            <a:off x="6876256" y="5981262"/>
            <a:ext cx="1584176" cy="573115"/>
          </a:xfrm>
          <a:custGeom>
            <a:avLst/>
            <a:gdLst>
              <a:gd name="connsiteX0" fmla="*/ 0 w 1411834"/>
              <a:gd name="connsiteY0" fmla="*/ 888797 h 910742"/>
              <a:gd name="connsiteX1" fmla="*/ 863194 w 1411834"/>
              <a:gd name="connsiteY1" fmla="*/ 3657 h 910742"/>
              <a:gd name="connsiteX2" fmla="*/ 1411834 w 1411834"/>
              <a:gd name="connsiteY2" fmla="*/ 910742 h 910742"/>
              <a:gd name="connsiteX0" fmla="*/ 0 w 1411834"/>
              <a:gd name="connsiteY0" fmla="*/ 888797 h 910742"/>
              <a:gd name="connsiteX1" fmla="*/ 863194 w 1411834"/>
              <a:gd name="connsiteY1" fmla="*/ 3657 h 910742"/>
              <a:gd name="connsiteX2" fmla="*/ 1411834 w 1411834"/>
              <a:gd name="connsiteY2" fmla="*/ 910742 h 910742"/>
              <a:gd name="connsiteX0" fmla="*/ 0 w 1411834"/>
              <a:gd name="connsiteY0" fmla="*/ 888797 h 910742"/>
              <a:gd name="connsiteX1" fmla="*/ 863194 w 1411834"/>
              <a:gd name="connsiteY1" fmla="*/ 3657 h 910742"/>
              <a:gd name="connsiteX2" fmla="*/ 1411834 w 1411834"/>
              <a:gd name="connsiteY2" fmla="*/ 910742 h 910742"/>
              <a:gd name="connsiteX0" fmla="*/ 0 w 1411834"/>
              <a:gd name="connsiteY0" fmla="*/ 888250 h 910195"/>
              <a:gd name="connsiteX1" fmla="*/ 1015016 w 1411834"/>
              <a:gd name="connsiteY1" fmla="*/ 3657 h 910195"/>
              <a:gd name="connsiteX2" fmla="*/ 1411834 w 1411834"/>
              <a:gd name="connsiteY2" fmla="*/ 910195 h 910195"/>
              <a:gd name="connsiteX0" fmla="*/ 0 w 1411834"/>
              <a:gd name="connsiteY0" fmla="*/ 888250 h 910195"/>
              <a:gd name="connsiteX1" fmla="*/ 1015016 w 1411834"/>
              <a:gd name="connsiteY1" fmla="*/ 3657 h 910195"/>
              <a:gd name="connsiteX2" fmla="*/ 1411834 w 1411834"/>
              <a:gd name="connsiteY2" fmla="*/ 910195 h 910195"/>
              <a:gd name="connsiteX0" fmla="*/ 0 w 1411834"/>
              <a:gd name="connsiteY0" fmla="*/ 981913 h 1003858"/>
              <a:gd name="connsiteX1" fmla="*/ 1015016 w 1411834"/>
              <a:gd name="connsiteY1" fmla="*/ 97320 h 1003858"/>
              <a:gd name="connsiteX2" fmla="*/ 1411834 w 1411834"/>
              <a:gd name="connsiteY2" fmla="*/ 1003858 h 1003858"/>
              <a:gd name="connsiteX0" fmla="*/ 0 w 1411834"/>
              <a:gd name="connsiteY0" fmla="*/ 962292 h 984237"/>
              <a:gd name="connsiteX1" fmla="*/ 1015016 w 1411834"/>
              <a:gd name="connsiteY1" fmla="*/ 77699 h 984237"/>
              <a:gd name="connsiteX2" fmla="*/ 1411834 w 1411834"/>
              <a:gd name="connsiteY2" fmla="*/ 984237 h 984237"/>
              <a:gd name="connsiteX0" fmla="*/ 0 w 1411834"/>
              <a:gd name="connsiteY0" fmla="*/ 962292 h 984237"/>
              <a:gd name="connsiteX1" fmla="*/ 1015016 w 1411834"/>
              <a:gd name="connsiteY1" fmla="*/ 77699 h 984237"/>
              <a:gd name="connsiteX2" fmla="*/ 1411834 w 1411834"/>
              <a:gd name="connsiteY2" fmla="*/ 984237 h 984237"/>
              <a:gd name="connsiteX0" fmla="*/ 0 w 1411834"/>
              <a:gd name="connsiteY0" fmla="*/ 962292 h 984237"/>
              <a:gd name="connsiteX1" fmla="*/ 1015016 w 1411834"/>
              <a:gd name="connsiteY1" fmla="*/ 77699 h 984237"/>
              <a:gd name="connsiteX2" fmla="*/ 1411834 w 1411834"/>
              <a:gd name="connsiteY2" fmla="*/ 984237 h 984237"/>
              <a:gd name="connsiteX0" fmla="*/ 0 w 1411834"/>
              <a:gd name="connsiteY0" fmla="*/ 962292 h 984237"/>
              <a:gd name="connsiteX1" fmla="*/ 1015016 w 1411834"/>
              <a:gd name="connsiteY1" fmla="*/ 77699 h 984237"/>
              <a:gd name="connsiteX2" fmla="*/ 1411834 w 1411834"/>
              <a:gd name="connsiteY2" fmla="*/ 984237 h 984237"/>
              <a:gd name="connsiteX0" fmla="*/ 0 w 1411834"/>
              <a:gd name="connsiteY0" fmla="*/ 962292 h 984237"/>
              <a:gd name="connsiteX1" fmla="*/ 1015016 w 1411834"/>
              <a:gd name="connsiteY1" fmla="*/ 77699 h 984237"/>
              <a:gd name="connsiteX2" fmla="*/ 1411834 w 1411834"/>
              <a:gd name="connsiteY2" fmla="*/ 984237 h 984237"/>
              <a:gd name="connsiteX0" fmla="*/ 0 w 1388863"/>
              <a:gd name="connsiteY0" fmla="*/ 977290 h 984237"/>
              <a:gd name="connsiteX1" fmla="*/ 992045 w 1388863"/>
              <a:gd name="connsiteY1" fmla="*/ 77699 h 984237"/>
              <a:gd name="connsiteX2" fmla="*/ 1388863 w 1388863"/>
              <a:gd name="connsiteY2" fmla="*/ 984237 h 984237"/>
              <a:gd name="connsiteX0" fmla="*/ 0 w 1419455"/>
              <a:gd name="connsiteY0" fmla="*/ 979399 h 984237"/>
              <a:gd name="connsiteX1" fmla="*/ 1022637 w 1419455"/>
              <a:gd name="connsiteY1" fmla="*/ 77699 h 984237"/>
              <a:gd name="connsiteX2" fmla="*/ 1419455 w 1419455"/>
              <a:gd name="connsiteY2" fmla="*/ 984237 h 984237"/>
              <a:gd name="connsiteX0" fmla="*/ 0 w 1330739"/>
              <a:gd name="connsiteY0" fmla="*/ 989344 h 989343"/>
              <a:gd name="connsiteX1" fmla="*/ 1022637 w 1330739"/>
              <a:gd name="connsiteY1" fmla="*/ 87644 h 989343"/>
              <a:gd name="connsiteX2" fmla="*/ 1330739 w 1330739"/>
              <a:gd name="connsiteY2" fmla="*/ 456817 h 989343"/>
              <a:gd name="connsiteX0" fmla="*/ 0 w 975875"/>
              <a:gd name="connsiteY0" fmla="*/ 349344 h 456817"/>
              <a:gd name="connsiteX1" fmla="*/ 667773 w 975875"/>
              <a:gd name="connsiteY1" fmla="*/ 87644 h 456817"/>
              <a:gd name="connsiteX2" fmla="*/ 975875 w 975875"/>
              <a:gd name="connsiteY2" fmla="*/ 456817 h 456817"/>
              <a:gd name="connsiteX0" fmla="*/ 0 w 975875"/>
              <a:gd name="connsiteY0" fmla="*/ 349344 h 456817"/>
              <a:gd name="connsiteX1" fmla="*/ 621011 w 975875"/>
              <a:gd name="connsiteY1" fmla="*/ 134398 h 456817"/>
              <a:gd name="connsiteX2" fmla="*/ 975875 w 975875"/>
              <a:gd name="connsiteY2" fmla="*/ 456817 h 456817"/>
              <a:gd name="connsiteX0" fmla="*/ 0 w 975875"/>
              <a:gd name="connsiteY0" fmla="*/ 292645 h 400118"/>
              <a:gd name="connsiteX1" fmla="*/ 621011 w 975875"/>
              <a:gd name="connsiteY1" fmla="*/ 77699 h 400118"/>
              <a:gd name="connsiteX2" fmla="*/ 975875 w 975875"/>
              <a:gd name="connsiteY2" fmla="*/ 400118 h 400118"/>
              <a:gd name="connsiteX0" fmla="*/ 0 w 910996"/>
              <a:gd name="connsiteY0" fmla="*/ 364541 h 400118"/>
              <a:gd name="connsiteX1" fmla="*/ 556132 w 910996"/>
              <a:gd name="connsiteY1" fmla="*/ 77699 h 400118"/>
              <a:gd name="connsiteX2" fmla="*/ 910996 w 910996"/>
              <a:gd name="connsiteY2" fmla="*/ 400118 h 400118"/>
              <a:gd name="connsiteX0" fmla="*/ 0 w 910996"/>
              <a:gd name="connsiteY0" fmla="*/ 364541 h 400118"/>
              <a:gd name="connsiteX1" fmla="*/ 556132 w 910996"/>
              <a:gd name="connsiteY1" fmla="*/ 77699 h 400118"/>
              <a:gd name="connsiteX2" fmla="*/ 910996 w 910996"/>
              <a:gd name="connsiteY2" fmla="*/ 400118 h 400118"/>
              <a:gd name="connsiteX0" fmla="*/ 0 w 910996"/>
              <a:gd name="connsiteY0" fmla="*/ 286842 h 322419"/>
              <a:gd name="connsiteX1" fmla="*/ 556132 w 910996"/>
              <a:gd name="connsiteY1" fmla="*/ 0 h 322419"/>
              <a:gd name="connsiteX2" fmla="*/ 910996 w 910996"/>
              <a:gd name="connsiteY2" fmla="*/ 322419 h 322419"/>
              <a:gd name="connsiteX0" fmla="*/ 0 w 910996"/>
              <a:gd name="connsiteY0" fmla="*/ 266554 h 302131"/>
              <a:gd name="connsiteX1" fmla="*/ 533946 w 910996"/>
              <a:gd name="connsiteY1" fmla="*/ 0 h 302131"/>
              <a:gd name="connsiteX2" fmla="*/ 910996 w 910996"/>
              <a:gd name="connsiteY2" fmla="*/ 302131 h 302131"/>
              <a:gd name="connsiteX0" fmla="*/ 0 w 910996"/>
              <a:gd name="connsiteY0" fmla="*/ 318116 h 353693"/>
              <a:gd name="connsiteX1" fmla="*/ 533946 w 910996"/>
              <a:gd name="connsiteY1" fmla="*/ 51562 h 353693"/>
              <a:gd name="connsiteX2" fmla="*/ 910996 w 910996"/>
              <a:gd name="connsiteY2" fmla="*/ 353693 h 353693"/>
              <a:gd name="connsiteX0" fmla="*/ 0 w 910996"/>
              <a:gd name="connsiteY0" fmla="*/ 318116 h 353693"/>
              <a:gd name="connsiteX1" fmla="*/ 533946 w 910996"/>
              <a:gd name="connsiteY1" fmla="*/ 51562 h 353693"/>
              <a:gd name="connsiteX2" fmla="*/ 910996 w 910996"/>
              <a:gd name="connsiteY2" fmla="*/ 353693 h 353693"/>
              <a:gd name="connsiteX0" fmla="*/ 0 w 910996"/>
              <a:gd name="connsiteY0" fmla="*/ 272950 h 308527"/>
              <a:gd name="connsiteX1" fmla="*/ 533946 w 910996"/>
              <a:gd name="connsiteY1" fmla="*/ 6396 h 308527"/>
              <a:gd name="connsiteX2" fmla="*/ 910996 w 910996"/>
              <a:gd name="connsiteY2" fmla="*/ 308527 h 308527"/>
              <a:gd name="connsiteX0" fmla="*/ 0 w 910996"/>
              <a:gd name="connsiteY0" fmla="*/ 272950 h 308527"/>
              <a:gd name="connsiteX1" fmla="*/ 533946 w 910996"/>
              <a:gd name="connsiteY1" fmla="*/ 6396 h 308527"/>
              <a:gd name="connsiteX2" fmla="*/ 910996 w 910996"/>
              <a:gd name="connsiteY2" fmla="*/ 308527 h 308527"/>
              <a:gd name="connsiteX0" fmla="*/ 0 w 910996"/>
              <a:gd name="connsiteY0" fmla="*/ 272950 h 308527"/>
              <a:gd name="connsiteX1" fmla="*/ 533946 w 910996"/>
              <a:gd name="connsiteY1" fmla="*/ 6396 h 308527"/>
              <a:gd name="connsiteX2" fmla="*/ 910996 w 910996"/>
              <a:gd name="connsiteY2" fmla="*/ 308527 h 308527"/>
              <a:gd name="connsiteX0" fmla="*/ 0 w 910996"/>
              <a:gd name="connsiteY0" fmla="*/ 386819 h 422396"/>
              <a:gd name="connsiteX1" fmla="*/ 556133 w 910996"/>
              <a:gd name="connsiteY1" fmla="*/ 6396 h 422396"/>
              <a:gd name="connsiteX2" fmla="*/ 910996 w 910996"/>
              <a:gd name="connsiteY2" fmla="*/ 422396 h 422396"/>
              <a:gd name="connsiteX0" fmla="*/ 0 w 999712"/>
              <a:gd name="connsiteY0" fmla="*/ 388668 h 438139"/>
              <a:gd name="connsiteX1" fmla="*/ 556133 w 999712"/>
              <a:gd name="connsiteY1" fmla="*/ 8245 h 438139"/>
              <a:gd name="connsiteX2" fmla="*/ 999712 w 999712"/>
              <a:gd name="connsiteY2" fmla="*/ 438139 h 438139"/>
              <a:gd name="connsiteX0" fmla="*/ 0 w 999712"/>
              <a:gd name="connsiteY0" fmla="*/ 388668 h 438139"/>
              <a:gd name="connsiteX1" fmla="*/ 556133 w 999712"/>
              <a:gd name="connsiteY1" fmla="*/ 8245 h 438139"/>
              <a:gd name="connsiteX2" fmla="*/ 999712 w 999712"/>
              <a:gd name="connsiteY2" fmla="*/ 438139 h 43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9712" h="438139">
                <a:moveTo>
                  <a:pt x="0" y="388668"/>
                </a:moveTo>
                <a:cubicBezTo>
                  <a:pt x="304333" y="97409"/>
                  <a:pt x="389514" y="0"/>
                  <a:pt x="556133" y="8245"/>
                </a:cubicBezTo>
                <a:cubicBezTo>
                  <a:pt x="722752" y="16490"/>
                  <a:pt x="958741" y="353276"/>
                  <a:pt x="999712" y="438139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8020410" y="6090638"/>
            <a:ext cx="108000" cy="10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8316416" y="6381328"/>
            <a:ext cx="108000" cy="10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592186" y="5941306"/>
            <a:ext cx="108000" cy="10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7498975" y="59866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5" name="TextBox 74"/>
          <p:cNvSpPr txBox="1"/>
          <p:nvPr/>
        </p:nvSpPr>
        <p:spPr>
          <a:xfrm>
            <a:off x="7861655" y="611864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76" name="TextBox 75"/>
          <p:cNvSpPr txBox="1"/>
          <p:nvPr/>
        </p:nvSpPr>
        <p:spPr>
          <a:xfrm>
            <a:off x="8156378" y="64160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7" name="Right Arrow 76"/>
          <p:cNvSpPr/>
          <p:nvPr/>
        </p:nvSpPr>
        <p:spPr>
          <a:xfrm>
            <a:off x="1106285" y="6550697"/>
            <a:ext cx="432048" cy="260648"/>
          </a:xfrm>
          <a:prstGeom prst="rightArrow">
            <a:avLst/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Arrow 77"/>
          <p:cNvSpPr/>
          <p:nvPr/>
        </p:nvSpPr>
        <p:spPr>
          <a:xfrm flipH="1">
            <a:off x="7465520" y="6518653"/>
            <a:ext cx="432048" cy="260648"/>
          </a:xfrm>
          <a:prstGeom prst="rightArrow">
            <a:avLst/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5436096" y="4160113"/>
            <a:ext cx="3635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User can set the desired </a:t>
            </a:r>
            <a:r>
              <a:rPr lang="el-GR" sz="1200" dirty="0" smtClean="0"/>
              <a:t>Δ</a:t>
            </a:r>
            <a:r>
              <a:rPr lang="en-US" sz="1200" dirty="0" smtClean="0"/>
              <a:t>V value. Default value is 1 mV  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VK-PA-Pico Power Analyzer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62068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VK-PA-Pico can also work as current source if needed. In the </a:t>
            </a:r>
            <a:r>
              <a:rPr lang="en-US" dirty="0" err="1" smtClean="0"/>
              <a:t>potentiostat</a:t>
            </a:r>
            <a:r>
              <a:rPr lang="en-US" dirty="0" smtClean="0"/>
              <a:t> mode it work as current source to the device (such as resistor or diode) connected to analyzer outputs.     </a:t>
            </a:r>
          </a:p>
          <a:p>
            <a:endParaRPr lang="en-US" dirty="0"/>
          </a:p>
        </p:txBody>
      </p:sp>
      <p:pic>
        <p:nvPicPr>
          <p:cNvPr id="4" name="Picture 3" descr="Potentiosta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844824"/>
            <a:ext cx="6696744" cy="44198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226</Words>
  <Application>Microsoft Office PowerPoint</Application>
  <PresentationFormat>On-screen Show (4:3)</PresentationFormat>
  <Paragraphs>58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P. Viraj Vishwakantha Jayaweera</dc:creator>
  <cp:lastModifiedBy>P. Viraj Vishwakantha Jayaweera </cp:lastModifiedBy>
  <cp:revision>49</cp:revision>
  <dcterms:created xsi:type="dcterms:W3CDTF">2016-03-24T00:21:08Z</dcterms:created>
  <dcterms:modified xsi:type="dcterms:W3CDTF">2016-03-24T03:29:07Z</dcterms:modified>
</cp:coreProperties>
</file>